
<file path=[Content_Types].xml><?xml version="1.0" encoding="utf-8"?>
<Types xmlns="http://schemas.openxmlformats.org/package/2006/content-types">
  <Override PartName="/ppt/slides/slide1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6.xml" ContentType="application/vnd.openxmlformats-officedocument.presentationml.slideLayout+xml"/>
  <Override PartName="/ppt/presentation.xml" ContentType="application/vnd.openxmlformats-officedocument.presentationml.presentation.main+xml"/>
  <Override PartName="/docProps/app.xml" ContentType="application/vnd.openxmlformats-officedocument.extended-properties+xml"/>
  <Override PartName="/ppt/slides/slide5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8.xml" ContentType="application/vnd.openxmlformats-officedocument.presentationml.slide+xml"/>
  <Override PartName="/ppt/slideLayouts/slideLayout7.xml" ContentType="application/vnd.openxmlformats-officedocument.presentationml.slideLayout+xml"/>
  <Override PartName="/ppt/presProps.xml" ContentType="application/vnd.openxmlformats-officedocument.presentationml.presProps+xml"/>
  <Default Extension="jpeg" ContentType="image/jpeg"/>
  <Override PartName="/ppt/slideLayouts/slideLayout3.xml" ContentType="application/vnd.openxmlformats-officedocument.presentationml.slideLayout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Default Extension="png" ContentType="image/png"/>
  <Override PartName="/docProps/core.xml" ContentType="application/vnd.openxmlformats-package.core-properties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Default Extension="xml" ContentType="application/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15.xml" ContentType="application/vnd.openxmlformats-officedocument.presentationml.slide+xml"/>
  <Override PartName="/ppt/viewProps.xml" ContentType="application/vnd.openxmlformats-officedocument.presentationml.viewProps+xml"/>
  <Default Extension="bin" ContentType="application/vnd.openxmlformats-officedocument.presentationml.printerSettings"/>
  <Default Extension="rels" ContentType="application/vnd.openxmlformats-package.relationships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6.xml" ContentType="application/vnd.openxmlformats-officedocument.presentationml.slide+xml"/>
  <Override PartName="/ppt/slides/slide16.xml" ContentType="application/vnd.openxmlformats-officedocument.presentationml.slide+xml"/>
  <Override PartName="/ppt/slides/slide1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62" r:id="rId9"/>
    <p:sldId id="263" r:id="rId10"/>
    <p:sldId id="268" r:id="rId11"/>
    <p:sldId id="270" r:id="rId12"/>
    <p:sldId id="271" r:id="rId13"/>
    <p:sldId id="272" r:id="rId14"/>
    <p:sldId id="264" r:id="rId15"/>
    <p:sldId id="265" r:id="rId16"/>
    <p:sldId id="266" r:id="rId17"/>
    <p:sldId id="269" r:id="rId18"/>
    <p:sldId id="267" r:id="rId1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 showOutlineIcons="0">
    <p:restoredLeft sz="15620"/>
    <p:restoredTop sz="94660"/>
  </p:normalViewPr>
  <p:slideViewPr>
    <p:cSldViewPr snapToObjects="1">
      <p:cViewPr>
        <p:scale>
          <a:sx n="75" d="100"/>
          <a:sy n="75" d="100"/>
        </p:scale>
        <p:origin x="-984" y="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4" Type="http://schemas.openxmlformats.org/officeDocument/2006/relationships/slide" Target="slides/slide13.xml"/><Relationship Id="rId20" Type="http://schemas.openxmlformats.org/officeDocument/2006/relationships/printerSettings" Target="printerSettings/printerSettings1.bin"/><Relationship Id="rId4" Type="http://schemas.openxmlformats.org/officeDocument/2006/relationships/slide" Target="slides/slide3.xml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7" Type="http://schemas.openxmlformats.org/officeDocument/2006/relationships/slide" Target="slides/slide6.xml"/><Relationship Id="rId11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24" Type="http://schemas.openxmlformats.org/officeDocument/2006/relationships/tableStyles" Target="tableStyles.xml"/><Relationship Id="rId6" Type="http://schemas.openxmlformats.org/officeDocument/2006/relationships/slide" Target="slides/slide5.xml"/><Relationship Id="rId16" Type="http://schemas.openxmlformats.org/officeDocument/2006/relationships/slide" Target="slides/slide15.xml"/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0" Type="http://schemas.openxmlformats.org/officeDocument/2006/relationships/slide" Target="slides/slide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19" Type="http://schemas.openxmlformats.org/officeDocument/2006/relationships/slide" Target="slides/slide18.xml"/><Relationship Id="rId2" Type="http://schemas.openxmlformats.org/officeDocument/2006/relationships/slide" Target="slides/slide1.xml"/><Relationship Id="rId9" Type="http://schemas.openxmlformats.org/officeDocument/2006/relationships/slide" Target="slides/slide8.xml"/><Relationship Id="rId3" Type="http://schemas.openxmlformats.org/officeDocument/2006/relationships/slide" Target="slides/slide2.xml"/><Relationship Id="rId18" Type="http://schemas.openxmlformats.org/officeDocument/2006/relationships/slide" Target="slides/slide1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4" Type="http://schemas.openxmlformats.org/officeDocument/2006/relationships/slideLayout" Target="../slideLayouts/slideLayout4.xml"/><Relationship Id="rId10" Type="http://schemas.openxmlformats.org/officeDocument/2006/relationships/slideLayout" Target="../slideLayouts/slideLayout10.xml"/><Relationship Id="rId5" Type="http://schemas.openxmlformats.org/officeDocument/2006/relationships/slideLayout" Target="../slideLayouts/slideLayout5.xml"/><Relationship Id="rId7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9" Type="http://schemas.openxmlformats.org/officeDocument/2006/relationships/slideLayout" Target="../slideLayouts/slideLayout9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655B86-A03B-D54A-A595-8EB0F4E9776D}" type="datetimeFigureOut">
              <a:rPr lang="en-US" smtClean="0"/>
              <a:t>11/1/11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59874-A3EE-A846-B84D-7B39E404176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Relationship Id="rId5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804863"/>
            <a:ext cx="9144000" cy="6053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-304800"/>
            <a:ext cx="7772400" cy="1470025"/>
          </a:xfrm>
        </p:spPr>
        <p:txBody>
          <a:bodyPr/>
          <a:lstStyle/>
          <a:p>
            <a:r>
              <a:rPr lang="en-US" dirty="0" smtClean="0"/>
              <a:t>Metamorphic Rocks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Rectangle 57"/>
          <p:cNvSpPr/>
          <p:nvPr/>
        </p:nvSpPr>
        <p:spPr>
          <a:xfrm>
            <a:off x="0" y="4763"/>
            <a:ext cx="9144000" cy="685323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925638" y="34925"/>
            <a:ext cx="52863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800" b="1" i="1">
                <a:solidFill>
                  <a:srgbClr val="000000"/>
                </a:solidFill>
                <a:latin typeface="Comic Sans MS" charset="0"/>
              </a:rPr>
              <a:t>Metamorphic Textures</a:t>
            </a:r>
            <a:endParaRPr lang="en-US"/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965325" y="4763"/>
            <a:ext cx="52863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800" b="1" i="1" dirty="0">
                <a:solidFill>
                  <a:srgbClr val="FFFF00"/>
                </a:solidFill>
                <a:latin typeface="Comic Sans MS" charset="0"/>
              </a:rPr>
              <a:t>Metamorphic Textures</a:t>
            </a:r>
            <a:endParaRPr lang="en-US" dirty="0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384175" y="1023938"/>
            <a:ext cx="2460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>
                <a:solidFill>
                  <a:srgbClr val="000000"/>
                </a:solidFill>
                <a:latin typeface="Geneva" charset="0"/>
              </a:rPr>
              <a:t>•</a:t>
            </a:r>
            <a:endParaRPr lang="en-US"/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623888" y="1023938"/>
            <a:ext cx="1016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 b="1">
                <a:solidFill>
                  <a:srgbClr val="000000"/>
                </a:solidFill>
                <a:latin typeface="New York" charset="0"/>
              </a:rPr>
              <a:t> </a:t>
            </a:r>
            <a:endParaRPr lang="en-US"/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735013" y="984250"/>
            <a:ext cx="14224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 b="1">
                <a:solidFill>
                  <a:srgbClr val="000000"/>
                </a:solidFill>
                <a:latin typeface="Comic Sans MS" charset="0"/>
              </a:rPr>
              <a:t>Foliated</a:t>
            </a:r>
            <a:endParaRPr lang="en-US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auto">
          <a:xfrm>
            <a:off x="744538" y="1504950"/>
            <a:ext cx="138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865188" y="1535113"/>
            <a:ext cx="109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974725" y="1535113"/>
            <a:ext cx="38623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0000"/>
                </a:solidFill>
                <a:latin typeface="New York" charset="0"/>
              </a:rPr>
              <a:t>Folios = page or leaf-like</a:t>
            </a:r>
            <a:endParaRPr lang="en-US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744538" y="1963738"/>
            <a:ext cx="138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865188" y="1993900"/>
            <a:ext cx="109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974725" y="1993900"/>
            <a:ext cx="57800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0000"/>
                </a:solidFill>
                <a:latin typeface="New York" charset="0"/>
              </a:rPr>
              <a:t>rock has distinct banding or layering</a:t>
            </a:r>
            <a:endParaRPr lang="en-US"/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1104900" y="2425700"/>
            <a:ext cx="141288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900">
                <a:solidFill>
                  <a:srgbClr val="000000"/>
                </a:solidFill>
                <a:latin typeface="Chicago" charset="0"/>
              </a:rPr>
              <a:t>&gt;</a:t>
            </a:r>
            <a:endParaRPr lang="en-US"/>
          </a:p>
        </p:txBody>
      </p:sp>
      <p:sp>
        <p:nvSpPr>
          <p:cNvPr id="16" name="Rectangle 17"/>
          <p:cNvSpPr>
            <a:spLocks noChangeArrowheads="1"/>
          </p:cNvSpPr>
          <p:nvPr/>
        </p:nvSpPr>
        <p:spPr bwMode="auto">
          <a:xfrm>
            <a:off x="1223963" y="2425700"/>
            <a:ext cx="4987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900" b="1">
                <a:solidFill>
                  <a:srgbClr val="000000"/>
                </a:solidFill>
                <a:latin typeface="New York" charset="0"/>
              </a:rPr>
              <a:t> often not smooth like in sedimentary rocks</a:t>
            </a:r>
            <a:endParaRPr lang="en-US"/>
          </a:p>
        </p:txBody>
      </p:sp>
      <p:sp>
        <p:nvSpPr>
          <p:cNvPr id="17" name="Rectangle 18"/>
          <p:cNvSpPr>
            <a:spLocks noChangeArrowheads="1"/>
          </p:cNvSpPr>
          <p:nvPr/>
        </p:nvSpPr>
        <p:spPr bwMode="auto">
          <a:xfrm>
            <a:off x="744538" y="2744788"/>
            <a:ext cx="138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18" name="Rectangle 19"/>
          <p:cNvSpPr>
            <a:spLocks noChangeArrowheads="1"/>
          </p:cNvSpPr>
          <p:nvPr/>
        </p:nvSpPr>
        <p:spPr bwMode="auto">
          <a:xfrm>
            <a:off x="865188" y="2774950"/>
            <a:ext cx="109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19" name="Rectangle 20"/>
          <p:cNvSpPr>
            <a:spLocks noChangeArrowheads="1"/>
          </p:cNvSpPr>
          <p:nvPr/>
        </p:nvSpPr>
        <p:spPr bwMode="auto">
          <a:xfrm>
            <a:off x="974725" y="2774950"/>
            <a:ext cx="4991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0000"/>
                </a:solidFill>
                <a:latin typeface="New York" charset="0"/>
              </a:rPr>
              <a:t>formed under directed pressure</a:t>
            </a:r>
            <a:endParaRPr lang="en-US"/>
          </a:p>
        </p:txBody>
      </p:sp>
      <p:sp>
        <p:nvSpPr>
          <p:cNvPr id="20" name="Rectangle 21"/>
          <p:cNvSpPr>
            <a:spLocks noChangeArrowheads="1"/>
          </p:cNvSpPr>
          <p:nvPr/>
        </p:nvSpPr>
        <p:spPr bwMode="auto">
          <a:xfrm>
            <a:off x="384175" y="4095750"/>
            <a:ext cx="246063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>
                <a:solidFill>
                  <a:srgbClr val="000000"/>
                </a:solidFill>
                <a:latin typeface="Geneva" charset="0"/>
              </a:rPr>
              <a:t>•</a:t>
            </a:r>
            <a:endParaRPr lang="en-US"/>
          </a:p>
        </p:txBody>
      </p:sp>
      <p:sp>
        <p:nvSpPr>
          <p:cNvPr id="21" name="Rectangle 22"/>
          <p:cNvSpPr>
            <a:spLocks noChangeArrowheads="1"/>
          </p:cNvSpPr>
          <p:nvPr/>
        </p:nvSpPr>
        <p:spPr bwMode="auto">
          <a:xfrm>
            <a:off x="623888" y="4095750"/>
            <a:ext cx="1016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 b="1">
                <a:solidFill>
                  <a:srgbClr val="000000"/>
                </a:solidFill>
                <a:latin typeface="New York" charset="0"/>
              </a:rPr>
              <a:t> </a:t>
            </a:r>
            <a:endParaRPr lang="en-US"/>
          </a:p>
        </p:txBody>
      </p:sp>
      <p:sp>
        <p:nvSpPr>
          <p:cNvPr id="22" name="Rectangle 23"/>
          <p:cNvSpPr>
            <a:spLocks noChangeArrowheads="1"/>
          </p:cNvSpPr>
          <p:nvPr/>
        </p:nvSpPr>
        <p:spPr bwMode="auto">
          <a:xfrm>
            <a:off x="735013" y="4056063"/>
            <a:ext cx="229552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 b="1">
                <a:solidFill>
                  <a:srgbClr val="000000"/>
                </a:solidFill>
                <a:latin typeface="Comic Sans MS" charset="0"/>
              </a:rPr>
              <a:t>Non-foliated</a:t>
            </a:r>
            <a:endParaRPr lang="en-US"/>
          </a:p>
        </p:txBody>
      </p: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744538" y="4575175"/>
            <a:ext cx="138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865188" y="4605338"/>
            <a:ext cx="109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25" name="Rectangle 26"/>
          <p:cNvSpPr>
            <a:spLocks noChangeArrowheads="1"/>
          </p:cNvSpPr>
          <p:nvPr/>
        </p:nvSpPr>
        <p:spPr bwMode="auto">
          <a:xfrm>
            <a:off x="974725" y="4605338"/>
            <a:ext cx="46053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0000"/>
                </a:solidFill>
                <a:latin typeface="New York" charset="0"/>
              </a:rPr>
              <a:t>no distinct layering character</a:t>
            </a:r>
            <a:endParaRPr lang="en-US"/>
          </a:p>
        </p:txBody>
      </p:sp>
      <p:sp>
        <p:nvSpPr>
          <p:cNvPr id="26" name="Rectangle 27"/>
          <p:cNvSpPr>
            <a:spLocks noChangeArrowheads="1"/>
          </p:cNvSpPr>
          <p:nvPr/>
        </p:nvSpPr>
        <p:spPr bwMode="auto">
          <a:xfrm>
            <a:off x="744538" y="5035550"/>
            <a:ext cx="138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865188" y="5065713"/>
            <a:ext cx="109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28" name="Rectangle 29"/>
          <p:cNvSpPr>
            <a:spLocks noChangeArrowheads="1"/>
          </p:cNvSpPr>
          <p:nvPr/>
        </p:nvSpPr>
        <p:spPr bwMode="auto">
          <a:xfrm>
            <a:off x="974725" y="5065713"/>
            <a:ext cx="53959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0000"/>
                </a:solidFill>
                <a:latin typeface="New York" charset="0"/>
              </a:rPr>
              <a:t>often a massive crystalline texture</a:t>
            </a:r>
            <a:endParaRPr lang="en-US"/>
          </a:p>
        </p:txBody>
      </p:sp>
      <p:sp>
        <p:nvSpPr>
          <p:cNvPr id="29" name="Rectangle 30"/>
          <p:cNvSpPr>
            <a:spLocks noChangeArrowheads="1"/>
          </p:cNvSpPr>
          <p:nvPr/>
        </p:nvSpPr>
        <p:spPr bwMode="auto">
          <a:xfrm>
            <a:off x="744538" y="5495925"/>
            <a:ext cx="1381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865188" y="5526088"/>
            <a:ext cx="1095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31" name="Rectangle 32"/>
          <p:cNvSpPr>
            <a:spLocks noChangeArrowheads="1"/>
          </p:cNvSpPr>
          <p:nvPr/>
        </p:nvSpPr>
        <p:spPr bwMode="auto">
          <a:xfrm>
            <a:off x="974725" y="5526088"/>
            <a:ext cx="511968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0000"/>
                </a:solidFill>
                <a:latin typeface="New York" charset="0"/>
              </a:rPr>
              <a:t>formed under uniform pressures</a:t>
            </a:r>
            <a:endParaRPr lang="en-US"/>
          </a:p>
        </p:txBody>
      </p:sp>
      <p:sp>
        <p:nvSpPr>
          <p:cNvPr id="32" name="Rectangle 34"/>
          <p:cNvSpPr>
            <a:spLocks noChangeArrowheads="1"/>
          </p:cNvSpPr>
          <p:nvPr/>
        </p:nvSpPr>
        <p:spPr bwMode="auto">
          <a:xfrm>
            <a:off x="423863" y="993775"/>
            <a:ext cx="2460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>
                <a:solidFill>
                  <a:srgbClr val="FFFF00"/>
                </a:solidFill>
                <a:latin typeface="Geneva" charset="0"/>
              </a:rPr>
              <a:t>•</a:t>
            </a:r>
            <a:endParaRPr lang="en-US"/>
          </a:p>
        </p:txBody>
      </p:sp>
      <p:sp>
        <p:nvSpPr>
          <p:cNvPr id="33" name="Rectangle 35"/>
          <p:cNvSpPr>
            <a:spLocks noChangeArrowheads="1"/>
          </p:cNvSpPr>
          <p:nvPr/>
        </p:nvSpPr>
        <p:spPr bwMode="auto">
          <a:xfrm>
            <a:off x="665163" y="993775"/>
            <a:ext cx="1016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 b="1">
                <a:solidFill>
                  <a:srgbClr val="FF9103"/>
                </a:solidFill>
                <a:latin typeface="New York" charset="0"/>
              </a:rPr>
              <a:t> </a:t>
            </a:r>
            <a:endParaRPr lang="en-US"/>
          </a:p>
        </p:txBody>
      </p:sp>
      <p:sp>
        <p:nvSpPr>
          <p:cNvPr id="34" name="Rectangle 36"/>
          <p:cNvSpPr>
            <a:spLocks noChangeArrowheads="1"/>
          </p:cNvSpPr>
          <p:nvPr/>
        </p:nvSpPr>
        <p:spPr bwMode="auto">
          <a:xfrm>
            <a:off x="774700" y="954088"/>
            <a:ext cx="14224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 b="1">
                <a:solidFill>
                  <a:srgbClr val="FF9103"/>
                </a:solidFill>
                <a:latin typeface="Comic Sans MS" charset="0"/>
              </a:rPr>
              <a:t>Foliated</a:t>
            </a:r>
            <a:endParaRPr lang="en-US"/>
          </a:p>
        </p:txBody>
      </p:sp>
      <p:sp>
        <p:nvSpPr>
          <p:cNvPr id="35" name="Rectangle 37"/>
          <p:cNvSpPr>
            <a:spLocks noChangeArrowheads="1"/>
          </p:cNvSpPr>
          <p:nvPr/>
        </p:nvSpPr>
        <p:spPr bwMode="auto">
          <a:xfrm>
            <a:off x="784225" y="1474788"/>
            <a:ext cx="1381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EF7F0F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36" name="Rectangle 38"/>
          <p:cNvSpPr>
            <a:spLocks noChangeArrowheads="1"/>
          </p:cNvSpPr>
          <p:nvPr/>
        </p:nvSpPr>
        <p:spPr bwMode="auto">
          <a:xfrm>
            <a:off x="904875" y="1504950"/>
            <a:ext cx="109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37" name="Rectangle 39"/>
          <p:cNvSpPr>
            <a:spLocks noChangeArrowheads="1"/>
          </p:cNvSpPr>
          <p:nvPr/>
        </p:nvSpPr>
        <p:spPr bwMode="auto">
          <a:xfrm>
            <a:off x="1014413" y="1504950"/>
            <a:ext cx="38623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FFFF"/>
                </a:solidFill>
                <a:latin typeface="New York" charset="0"/>
              </a:rPr>
              <a:t>Folios = page or leaf-like</a:t>
            </a:r>
            <a:endParaRPr lang="en-US"/>
          </a:p>
        </p:txBody>
      </p:sp>
      <p:sp>
        <p:nvSpPr>
          <p:cNvPr id="38" name="Rectangle 40"/>
          <p:cNvSpPr>
            <a:spLocks noChangeArrowheads="1"/>
          </p:cNvSpPr>
          <p:nvPr/>
        </p:nvSpPr>
        <p:spPr bwMode="auto">
          <a:xfrm>
            <a:off x="784225" y="1935163"/>
            <a:ext cx="1381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EF7F0F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39" name="Rectangle 41"/>
          <p:cNvSpPr>
            <a:spLocks noChangeArrowheads="1"/>
          </p:cNvSpPr>
          <p:nvPr/>
        </p:nvSpPr>
        <p:spPr bwMode="auto">
          <a:xfrm>
            <a:off x="904875" y="1965325"/>
            <a:ext cx="109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40" name="Rectangle 42"/>
          <p:cNvSpPr>
            <a:spLocks noChangeArrowheads="1"/>
          </p:cNvSpPr>
          <p:nvPr/>
        </p:nvSpPr>
        <p:spPr bwMode="auto">
          <a:xfrm>
            <a:off x="1014413" y="1965325"/>
            <a:ext cx="57800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FFFF"/>
                </a:solidFill>
                <a:latin typeface="New York" charset="0"/>
              </a:rPr>
              <a:t>rock has distinct banding or layering</a:t>
            </a:r>
            <a:endParaRPr lang="en-US"/>
          </a:p>
        </p:txBody>
      </p:sp>
      <p:sp>
        <p:nvSpPr>
          <p:cNvPr id="41" name="Rectangle 43"/>
          <p:cNvSpPr>
            <a:spLocks noChangeArrowheads="1"/>
          </p:cNvSpPr>
          <p:nvPr/>
        </p:nvSpPr>
        <p:spPr bwMode="auto">
          <a:xfrm>
            <a:off x="1144588" y="2395538"/>
            <a:ext cx="141287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900">
                <a:solidFill>
                  <a:srgbClr val="D72266"/>
                </a:solidFill>
                <a:latin typeface="Chicago" charset="0"/>
              </a:rPr>
              <a:t>&gt;</a:t>
            </a:r>
            <a:endParaRPr lang="en-US"/>
          </a:p>
        </p:txBody>
      </p:sp>
      <p:sp>
        <p:nvSpPr>
          <p:cNvPr id="42" name="Rectangle 44"/>
          <p:cNvSpPr>
            <a:spLocks noChangeArrowheads="1"/>
          </p:cNvSpPr>
          <p:nvPr/>
        </p:nvSpPr>
        <p:spPr bwMode="auto">
          <a:xfrm>
            <a:off x="1265238" y="2395538"/>
            <a:ext cx="4987925" cy="28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900" b="1">
                <a:solidFill>
                  <a:srgbClr val="FFFF99"/>
                </a:solidFill>
                <a:latin typeface="New York" charset="0"/>
              </a:rPr>
              <a:t> often not smooth like in sedimentary rocks</a:t>
            </a:r>
            <a:endParaRPr lang="en-US"/>
          </a:p>
        </p:txBody>
      </p:sp>
      <p:sp>
        <p:nvSpPr>
          <p:cNvPr id="43" name="Rectangle 45"/>
          <p:cNvSpPr>
            <a:spLocks noChangeArrowheads="1"/>
          </p:cNvSpPr>
          <p:nvPr/>
        </p:nvSpPr>
        <p:spPr bwMode="auto">
          <a:xfrm>
            <a:off x="784225" y="2714625"/>
            <a:ext cx="1381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EF7F0F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44" name="Rectangle 46"/>
          <p:cNvSpPr>
            <a:spLocks noChangeArrowheads="1"/>
          </p:cNvSpPr>
          <p:nvPr/>
        </p:nvSpPr>
        <p:spPr bwMode="auto">
          <a:xfrm>
            <a:off x="904875" y="2744788"/>
            <a:ext cx="109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45" name="Rectangle 47"/>
          <p:cNvSpPr>
            <a:spLocks noChangeArrowheads="1"/>
          </p:cNvSpPr>
          <p:nvPr/>
        </p:nvSpPr>
        <p:spPr bwMode="auto">
          <a:xfrm>
            <a:off x="1014413" y="2744788"/>
            <a:ext cx="49911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FFFF"/>
                </a:solidFill>
                <a:latin typeface="New York" charset="0"/>
              </a:rPr>
              <a:t>formed under directed pressure</a:t>
            </a:r>
            <a:endParaRPr lang="en-US"/>
          </a:p>
        </p:txBody>
      </p:sp>
      <p:sp>
        <p:nvSpPr>
          <p:cNvPr id="46" name="Rectangle 48"/>
          <p:cNvSpPr>
            <a:spLocks noChangeArrowheads="1"/>
          </p:cNvSpPr>
          <p:nvPr/>
        </p:nvSpPr>
        <p:spPr bwMode="auto">
          <a:xfrm>
            <a:off x="423863" y="4065588"/>
            <a:ext cx="246062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>
                <a:solidFill>
                  <a:srgbClr val="FFFF00"/>
                </a:solidFill>
                <a:latin typeface="Geneva" charset="0"/>
              </a:rPr>
              <a:t>•</a:t>
            </a:r>
            <a:endParaRPr lang="en-US"/>
          </a:p>
        </p:txBody>
      </p:sp>
      <p:sp>
        <p:nvSpPr>
          <p:cNvPr id="47" name="Rectangle 49"/>
          <p:cNvSpPr>
            <a:spLocks noChangeArrowheads="1"/>
          </p:cNvSpPr>
          <p:nvPr/>
        </p:nvSpPr>
        <p:spPr bwMode="auto">
          <a:xfrm>
            <a:off x="665163" y="4065588"/>
            <a:ext cx="101600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 b="1">
                <a:solidFill>
                  <a:srgbClr val="FF9103"/>
                </a:solidFill>
                <a:latin typeface="New York" charset="0"/>
              </a:rPr>
              <a:t> </a:t>
            </a:r>
            <a:endParaRPr lang="en-US"/>
          </a:p>
        </p:txBody>
      </p:sp>
      <p:sp>
        <p:nvSpPr>
          <p:cNvPr id="48" name="Rectangle 50"/>
          <p:cNvSpPr>
            <a:spLocks noChangeArrowheads="1"/>
          </p:cNvSpPr>
          <p:nvPr/>
        </p:nvSpPr>
        <p:spPr bwMode="auto">
          <a:xfrm>
            <a:off x="774700" y="4025900"/>
            <a:ext cx="2295525" cy="44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900" b="1">
                <a:solidFill>
                  <a:srgbClr val="FF9103"/>
                </a:solidFill>
                <a:latin typeface="Comic Sans MS" charset="0"/>
              </a:rPr>
              <a:t>Non-foliated</a:t>
            </a:r>
            <a:endParaRPr lang="en-US"/>
          </a:p>
        </p:txBody>
      </p:sp>
      <p:sp>
        <p:nvSpPr>
          <p:cNvPr id="49" name="Rectangle 51"/>
          <p:cNvSpPr>
            <a:spLocks noChangeArrowheads="1"/>
          </p:cNvSpPr>
          <p:nvPr/>
        </p:nvSpPr>
        <p:spPr bwMode="auto">
          <a:xfrm>
            <a:off x="784225" y="4546600"/>
            <a:ext cx="1381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EF7F0F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50" name="Rectangle 52"/>
          <p:cNvSpPr>
            <a:spLocks noChangeArrowheads="1"/>
          </p:cNvSpPr>
          <p:nvPr/>
        </p:nvSpPr>
        <p:spPr bwMode="auto">
          <a:xfrm>
            <a:off x="904875" y="4576763"/>
            <a:ext cx="109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51" name="Rectangle 53"/>
          <p:cNvSpPr>
            <a:spLocks noChangeArrowheads="1"/>
          </p:cNvSpPr>
          <p:nvPr/>
        </p:nvSpPr>
        <p:spPr bwMode="auto">
          <a:xfrm>
            <a:off x="1014413" y="4576763"/>
            <a:ext cx="46053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FFFF"/>
                </a:solidFill>
                <a:latin typeface="New York" charset="0"/>
              </a:rPr>
              <a:t>no distinct layering character</a:t>
            </a:r>
            <a:endParaRPr lang="en-US"/>
          </a:p>
        </p:txBody>
      </p:sp>
      <p:sp>
        <p:nvSpPr>
          <p:cNvPr id="52" name="Rectangle 54"/>
          <p:cNvSpPr>
            <a:spLocks noChangeArrowheads="1"/>
          </p:cNvSpPr>
          <p:nvPr/>
        </p:nvSpPr>
        <p:spPr bwMode="auto">
          <a:xfrm>
            <a:off x="784225" y="5005388"/>
            <a:ext cx="1381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EF7F0F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53" name="Rectangle 55"/>
          <p:cNvSpPr>
            <a:spLocks noChangeArrowheads="1"/>
          </p:cNvSpPr>
          <p:nvPr/>
        </p:nvSpPr>
        <p:spPr bwMode="auto">
          <a:xfrm>
            <a:off x="904875" y="5035550"/>
            <a:ext cx="109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54" name="Rectangle 56"/>
          <p:cNvSpPr>
            <a:spLocks noChangeArrowheads="1"/>
          </p:cNvSpPr>
          <p:nvPr/>
        </p:nvSpPr>
        <p:spPr bwMode="auto">
          <a:xfrm>
            <a:off x="1014413" y="5035550"/>
            <a:ext cx="53959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FFFF"/>
                </a:solidFill>
                <a:latin typeface="New York" charset="0"/>
              </a:rPr>
              <a:t>often a massive crystalline texture</a:t>
            </a:r>
            <a:endParaRPr lang="en-US"/>
          </a:p>
        </p:txBody>
      </p:sp>
      <p:sp>
        <p:nvSpPr>
          <p:cNvPr id="55" name="Rectangle 57"/>
          <p:cNvSpPr>
            <a:spLocks noChangeArrowheads="1"/>
          </p:cNvSpPr>
          <p:nvPr/>
        </p:nvSpPr>
        <p:spPr bwMode="auto">
          <a:xfrm>
            <a:off x="784225" y="5465763"/>
            <a:ext cx="1381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EF7F0F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56" name="Rectangle 58"/>
          <p:cNvSpPr>
            <a:spLocks noChangeArrowheads="1"/>
          </p:cNvSpPr>
          <p:nvPr/>
        </p:nvSpPr>
        <p:spPr bwMode="auto">
          <a:xfrm>
            <a:off x="904875" y="5495925"/>
            <a:ext cx="1095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57" name="Rectangle 59"/>
          <p:cNvSpPr>
            <a:spLocks noChangeArrowheads="1"/>
          </p:cNvSpPr>
          <p:nvPr/>
        </p:nvSpPr>
        <p:spPr bwMode="auto">
          <a:xfrm>
            <a:off x="1014413" y="5495925"/>
            <a:ext cx="511968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600" b="1">
                <a:solidFill>
                  <a:srgbClr val="00FFFF"/>
                </a:solidFill>
                <a:latin typeface="New York" charset="0"/>
              </a:rPr>
              <a:t>formed under uniform pressures</a:t>
            </a:r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28600"/>
            <a:ext cx="8229600" cy="1143000"/>
          </a:xfrm>
        </p:spPr>
        <p:txBody>
          <a:bodyPr/>
          <a:lstStyle/>
          <a:p>
            <a:r>
              <a:rPr lang="en-US" dirty="0" smtClean="0"/>
              <a:t>Banding </a:t>
            </a:r>
            <a:r>
              <a:rPr lang="en-US" dirty="0" err="1" smtClean="0"/>
              <a:t>vs</a:t>
            </a:r>
            <a:r>
              <a:rPr lang="en-US" dirty="0" smtClean="0"/>
              <a:t> Layering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4292600" cy="609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43400" y="1862328"/>
            <a:ext cx="4800600" cy="377647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Which texture banding or layering?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066799"/>
            <a:ext cx="6629400" cy="582367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0" y="520700"/>
            <a:ext cx="8890000" cy="64135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81000"/>
            <a:ext cx="8229600" cy="1143000"/>
          </a:xfrm>
        </p:spPr>
        <p:txBody>
          <a:bodyPr/>
          <a:lstStyle/>
          <a:p>
            <a:r>
              <a:rPr lang="en-US" dirty="0" smtClean="0"/>
              <a:t>Which texture banding or layering?</a:t>
            </a:r>
            <a:endParaRPr 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Foliated rocks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rocks have layers of minerals crystals that have formed by </a:t>
            </a:r>
            <a:r>
              <a:rPr lang="en-US" dirty="0" err="1" smtClean="0"/>
              <a:t>recrystallization</a:t>
            </a:r>
            <a:r>
              <a:rPr lang="en-US" dirty="0" smtClean="0"/>
              <a:t> usually under regional metamorphism</a:t>
            </a:r>
          </a:p>
          <a:p>
            <a:endParaRPr lang="en-US" dirty="0" smtClean="0"/>
          </a:p>
          <a:p>
            <a:r>
              <a:rPr lang="en-US" dirty="0" smtClean="0"/>
              <a:t>These rocks are composed of two or more minerals and are made of interconnected mineral crystals.</a:t>
            </a:r>
          </a:p>
          <a:p>
            <a:r>
              <a:rPr lang="en-US" dirty="0" smtClean="0"/>
              <a:t>There are 4 types of foliations</a:t>
            </a:r>
            <a:endParaRPr lang="en-US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439738" y="28575"/>
            <a:ext cx="35179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200" b="1" i="1">
                <a:solidFill>
                  <a:srgbClr val="000000"/>
                </a:solidFill>
                <a:latin typeface="Comic Sans MS" charset="0"/>
              </a:rPr>
              <a:t>Foliated Textures</a:t>
            </a:r>
            <a:endParaRPr lang="en-US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395288" y="8255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473075" y="3175"/>
            <a:ext cx="3517900" cy="48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200" b="1" i="1" dirty="0">
                <a:solidFill>
                  <a:srgbClr val="FFFF00"/>
                </a:solidFill>
                <a:latin typeface="Comic Sans MS" charset="0"/>
              </a:rPr>
              <a:t>Foliated Textures</a:t>
            </a:r>
            <a:endParaRPr lang="en-US" dirty="0"/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395288" y="8255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315913" y="876300"/>
            <a:ext cx="20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Geneva" charset="0"/>
              </a:rPr>
              <a:t>•</a:t>
            </a:r>
            <a:endParaRPr lang="en-US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514350" y="876300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New York" charset="0"/>
              </a:rPr>
              <a:t> </a:t>
            </a:r>
            <a:endParaRPr lang="en-US"/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604838" y="842963"/>
            <a:ext cx="58936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omic Sans MS" charset="0"/>
              </a:rPr>
              <a:t>Slate</a:t>
            </a:r>
            <a:endParaRPr lang="en-US" dirty="0"/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auto">
          <a:xfrm>
            <a:off x="612775" y="1271588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711200" y="1296988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Geneva" charset="0"/>
              </a:rPr>
              <a:t> </a:t>
            </a:r>
            <a:endParaRPr lang="en-US"/>
          </a:p>
        </p:txBody>
      </p:sp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803275" y="1296988"/>
            <a:ext cx="2713038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latin typeface="New York" charset="0"/>
              </a:rPr>
              <a:t>looks like blackboard</a:t>
            </a:r>
            <a:endParaRPr lang="en-US"/>
          </a:p>
        </p:txBody>
      </p:sp>
      <p:sp>
        <p:nvSpPr>
          <p:cNvPr id="16" name="Rectangle 13"/>
          <p:cNvSpPr>
            <a:spLocks noChangeArrowheads="1"/>
          </p:cNvSpPr>
          <p:nvPr/>
        </p:nvSpPr>
        <p:spPr bwMode="auto">
          <a:xfrm>
            <a:off x="909638" y="1651000"/>
            <a:ext cx="119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Chicago" charset="0"/>
              </a:rPr>
              <a:t>&gt;</a:t>
            </a:r>
            <a:endParaRPr lang="en-US"/>
          </a:p>
        </p:txBody>
      </p:sp>
      <p:sp>
        <p:nvSpPr>
          <p:cNvPr id="17" name="Rectangle 14"/>
          <p:cNvSpPr>
            <a:spLocks noChangeArrowheads="1"/>
          </p:cNvSpPr>
          <p:nvPr/>
        </p:nvSpPr>
        <p:spPr bwMode="auto">
          <a:xfrm>
            <a:off x="1008063" y="1651000"/>
            <a:ext cx="11969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 b="1">
                <a:latin typeface="New York" charset="0"/>
              </a:rPr>
              <a:t> dull surface</a:t>
            </a:r>
            <a:endParaRPr lang="en-US"/>
          </a:p>
        </p:txBody>
      </p:sp>
      <p:sp>
        <p:nvSpPr>
          <p:cNvPr id="18" name="Rectangle 15"/>
          <p:cNvSpPr>
            <a:spLocks noChangeArrowheads="1"/>
          </p:cNvSpPr>
          <p:nvPr/>
        </p:nvSpPr>
        <p:spPr bwMode="auto">
          <a:xfrm>
            <a:off x="612775" y="1914525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19" name="Rectangle 16"/>
          <p:cNvSpPr>
            <a:spLocks noChangeArrowheads="1"/>
          </p:cNvSpPr>
          <p:nvPr/>
        </p:nvSpPr>
        <p:spPr bwMode="auto">
          <a:xfrm>
            <a:off x="711200" y="1939925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Geneva" charset="0"/>
              </a:rPr>
              <a:t> </a:t>
            </a:r>
            <a:endParaRPr lang="en-US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803275" y="1939925"/>
            <a:ext cx="2697163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latin typeface="New York" charset="0"/>
              </a:rPr>
              <a:t>smooth, thin layering</a:t>
            </a:r>
            <a:endParaRPr lang="en-US"/>
          </a:p>
        </p:txBody>
      </p:sp>
      <p:sp>
        <p:nvSpPr>
          <p:cNvPr id="21" name="Rectangle 18"/>
          <p:cNvSpPr>
            <a:spLocks noChangeArrowheads="1"/>
          </p:cNvSpPr>
          <p:nvPr/>
        </p:nvSpPr>
        <p:spPr bwMode="auto">
          <a:xfrm>
            <a:off x="612775" y="2293938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22" name="Rectangle 19"/>
          <p:cNvSpPr>
            <a:spLocks noChangeArrowheads="1"/>
          </p:cNvSpPr>
          <p:nvPr/>
        </p:nvSpPr>
        <p:spPr bwMode="auto">
          <a:xfrm>
            <a:off x="711200" y="2319338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Geneva" charset="0"/>
              </a:rPr>
              <a:t> </a:t>
            </a:r>
            <a:endParaRPr lang="en-US"/>
          </a:p>
        </p:txBody>
      </p:sp>
      <p:sp>
        <p:nvSpPr>
          <p:cNvPr id="23" name="Rectangle 20"/>
          <p:cNvSpPr>
            <a:spLocks noChangeArrowheads="1"/>
          </p:cNvSpPr>
          <p:nvPr/>
        </p:nvSpPr>
        <p:spPr bwMode="auto">
          <a:xfrm>
            <a:off x="803275" y="2319338"/>
            <a:ext cx="2678975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latin typeface="New York" charset="0"/>
              </a:rPr>
              <a:t>breaks into flat slabs</a:t>
            </a:r>
            <a:endParaRPr lang="en-US"/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auto">
          <a:xfrm>
            <a:off x="909638" y="2671763"/>
            <a:ext cx="119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>
                <a:latin typeface="Chicago" charset="0"/>
              </a:rPr>
              <a:t>&gt;</a:t>
            </a:r>
            <a:endParaRPr lang="en-US"/>
          </a:p>
        </p:txBody>
      </p:sp>
      <p:sp>
        <p:nvSpPr>
          <p:cNvPr id="25" name="Rectangle 22"/>
          <p:cNvSpPr>
            <a:spLocks noChangeArrowheads="1"/>
          </p:cNvSpPr>
          <p:nvPr/>
        </p:nvSpPr>
        <p:spPr bwMode="auto">
          <a:xfrm>
            <a:off x="1008063" y="2671763"/>
            <a:ext cx="29035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 b="1">
                <a:latin typeface="New York" charset="0"/>
              </a:rPr>
              <a:t> referred to as slatey cleavage</a:t>
            </a:r>
            <a:endParaRPr lang="en-US"/>
          </a:p>
        </p:txBody>
      </p:sp>
      <p:sp>
        <p:nvSpPr>
          <p:cNvPr id="26" name="Rectangle 23"/>
          <p:cNvSpPr>
            <a:spLocks noChangeArrowheads="1"/>
          </p:cNvSpPr>
          <p:nvPr/>
        </p:nvSpPr>
        <p:spPr bwMode="auto">
          <a:xfrm>
            <a:off x="612775" y="2936875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>
            <a:off x="711200" y="2962275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Geneva" charset="0"/>
              </a:rPr>
              <a:t> </a:t>
            </a:r>
            <a:endParaRPr lang="en-US"/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803275" y="2962275"/>
            <a:ext cx="31273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latin typeface="New York" charset="0"/>
              </a:rPr>
              <a:t>no mineral grains visible</a:t>
            </a:r>
            <a:endParaRPr lang="en-US"/>
          </a:p>
        </p:txBody>
      </p:sp>
      <p:sp>
        <p:nvSpPr>
          <p:cNvPr id="29" name="Rectangle 26"/>
          <p:cNvSpPr>
            <a:spLocks noChangeArrowheads="1"/>
          </p:cNvSpPr>
          <p:nvPr/>
        </p:nvSpPr>
        <p:spPr bwMode="auto">
          <a:xfrm>
            <a:off x="315913" y="3652838"/>
            <a:ext cx="2032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Geneva" charset="0"/>
              </a:rPr>
              <a:t>•</a:t>
            </a:r>
            <a:endParaRPr lang="en-US"/>
          </a:p>
        </p:txBody>
      </p:sp>
      <p:sp>
        <p:nvSpPr>
          <p:cNvPr id="30" name="Rectangle 27"/>
          <p:cNvSpPr>
            <a:spLocks noChangeArrowheads="1"/>
          </p:cNvSpPr>
          <p:nvPr/>
        </p:nvSpPr>
        <p:spPr bwMode="auto">
          <a:xfrm>
            <a:off x="514350" y="3652838"/>
            <a:ext cx="84138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New York" charset="0"/>
              </a:rPr>
              <a:t> </a:t>
            </a:r>
            <a:endParaRPr lang="en-US"/>
          </a:p>
        </p:txBody>
      </p:sp>
      <p:sp>
        <p:nvSpPr>
          <p:cNvPr id="31" name="Rectangle 28"/>
          <p:cNvSpPr>
            <a:spLocks noChangeArrowheads="1"/>
          </p:cNvSpPr>
          <p:nvPr/>
        </p:nvSpPr>
        <p:spPr bwMode="auto">
          <a:xfrm>
            <a:off x="604838" y="3619500"/>
            <a:ext cx="812873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 dirty="0" err="1" smtClean="0">
                <a:solidFill>
                  <a:srgbClr val="000000"/>
                </a:solidFill>
                <a:latin typeface="Comic Sans MS" charset="0"/>
              </a:rPr>
              <a:t>Phyllite</a:t>
            </a:r>
            <a:endParaRPr lang="en-US" dirty="0"/>
          </a:p>
        </p:txBody>
      </p:sp>
      <p:sp>
        <p:nvSpPr>
          <p:cNvPr id="32" name="Rectangle 29"/>
          <p:cNvSpPr>
            <a:spLocks noChangeArrowheads="1"/>
          </p:cNvSpPr>
          <p:nvPr/>
        </p:nvSpPr>
        <p:spPr bwMode="auto">
          <a:xfrm>
            <a:off x="612775" y="4048125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33" name="Rectangle 30"/>
          <p:cNvSpPr>
            <a:spLocks noChangeArrowheads="1"/>
          </p:cNvSpPr>
          <p:nvPr/>
        </p:nvSpPr>
        <p:spPr bwMode="auto">
          <a:xfrm>
            <a:off x="711200" y="4073525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34" name="Rectangle 31"/>
          <p:cNvSpPr>
            <a:spLocks noChangeArrowheads="1"/>
          </p:cNvSpPr>
          <p:nvPr/>
        </p:nvSpPr>
        <p:spPr bwMode="auto">
          <a:xfrm>
            <a:off x="803275" y="4073525"/>
            <a:ext cx="31273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looks like waxed surface</a:t>
            </a:r>
            <a:endParaRPr lang="en-US"/>
          </a:p>
        </p:txBody>
      </p:sp>
      <p:sp>
        <p:nvSpPr>
          <p:cNvPr id="35" name="Rectangle 32"/>
          <p:cNvSpPr>
            <a:spLocks noChangeArrowheads="1"/>
          </p:cNvSpPr>
          <p:nvPr/>
        </p:nvSpPr>
        <p:spPr bwMode="auto">
          <a:xfrm>
            <a:off x="909638" y="4427538"/>
            <a:ext cx="119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Chicago" charset="0"/>
              </a:rPr>
              <a:t>&gt;</a:t>
            </a:r>
            <a:endParaRPr lang="en-US"/>
          </a:p>
        </p:txBody>
      </p:sp>
      <p:sp>
        <p:nvSpPr>
          <p:cNvPr id="36" name="Rectangle 33"/>
          <p:cNvSpPr>
            <a:spLocks noChangeArrowheads="1"/>
          </p:cNvSpPr>
          <p:nvPr/>
        </p:nvSpPr>
        <p:spPr bwMode="auto">
          <a:xfrm>
            <a:off x="1008063" y="4427538"/>
            <a:ext cx="18415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 b="1">
                <a:solidFill>
                  <a:srgbClr val="000000"/>
                </a:solidFill>
                <a:latin typeface="New York" charset="0"/>
              </a:rPr>
              <a:t> has a "sheen" to it</a:t>
            </a:r>
            <a:endParaRPr lang="en-US"/>
          </a:p>
        </p:txBody>
      </p:sp>
      <p:sp>
        <p:nvSpPr>
          <p:cNvPr id="37" name="Rectangle 34"/>
          <p:cNvSpPr>
            <a:spLocks noChangeArrowheads="1"/>
          </p:cNvSpPr>
          <p:nvPr/>
        </p:nvSpPr>
        <p:spPr bwMode="auto">
          <a:xfrm>
            <a:off x="612775" y="4691063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38" name="Rectangle 35"/>
          <p:cNvSpPr>
            <a:spLocks noChangeArrowheads="1"/>
          </p:cNvSpPr>
          <p:nvPr/>
        </p:nvSpPr>
        <p:spPr bwMode="auto">
          <a:xfrm>
            <a:off x="711200" y="4716463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39" name="Rectangle 36"/>
          <p:cNvSpPr>
            <a:spLocks noChangeArrowheads="1"/>
          </p:cNvSpPr>
          <p:nvPr/>
        </p:nvSpPr>
        <p:spPr bwMode="auto">
          <a:xfrm>
            <a:off x="803275" y="4716463"/>
            <a:ext cx="33655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may have little "waves" on</a:t>
            </a:r>
            <a:endParaRPr lang="en-US"/>
          </a:p>
        </p:txBody>
      </p:sp>
      <p:sp>
        <p:nvSpPr>
          <p:cNvPr id="40" name="Rectangle 37"/>
          <p:cNvSpPr>
            <a:spLocks noChangeArrowheads="1"/>
          </p:cNvSpPr>
          <p:nvPr/>
        </p:nvSpPr>
        <p:spPr bwMode="auto">
          <a:xfrm>
            <a:off x="762000" y="5070475"/>
            <a:ext cx="9493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surface</a:t>
            </a:r>
            <a:endParaRPr lang="en-US"/>
          </a:p>
        </p:txBody>
      </p:sp>
      <p:sp>
        <p:nvSpPr>
          <p:cNvPr id="44" name="Rectangle 41"/>
          <p:cNvSpPr>
            <a:spLocks noChangeArrowheads="1"/>
          </p:cNvSpPr>
          <p:nvPr/>
        </p:nvSpPr>
        <p:spPr bwMode="auto">
          <a:xfrm>
            <a:off x="612775" y="5688013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45" name="Rectangle 42"/>
          <p:cNvSpPr>
            <a:spLocks noChangeArrowheads="1"/>
          </p:cNvSpPr>
          <p:nvPr/>
        </p:nvSpPr>
        <p:spPr bwMode="auto">
          <a:xfrm>
            <a:off x="711200" y="5713413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46" name="Rectangle 43"/>
          <p:cNvSpPr>
            <a:spLocks noChangeArrowheads="1"/>
          </p:cNvSpPr>
          <p:nvPr/>
        </p:nvSpPr>
        <p:spPr bwMode="auto">
          <a:xfrm>
            <a:off x="803275" y="5713413"/>
            <a:ext cx="323215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some small grains visible</a:t>
            </a:r>
            <a:endParaRPr lang="en-US"/>
          </a:p>
        </p:txBody>
      </p:sp>
      <p:sp>
        <p:nvSpPr>
          <p:cNvPr id="47" name="Rectangle 44"/>
          <p:cNvSpPr>
            <a:spLocks noChangeArrowheads="1"/>
          </p:cNvSpPr>
          <p:nvPr/>
        </p:nvSpPr>
        <p:spPr bwMode="auto">
          <a:xfrm>
            <a:off x="395288" y="8255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9" name="Rectangle 46"/>
          <p:cNvSpPr>
            <a:spLocks noChangeArrowheads="1"/>
          </p:cNvSpPr>
          <p:nvPr/>
        </p:nvSpPr>
        <p:spPr bwMode="auto">
          <a:xfrm>
            <a:off x="547688" y="852488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FF9103"/>
                </a:solidFill>
                <a:latin typeface="New York" charset="0"/>
              </a:rPr>
              <a:t> </a:t>
            </a:r>
            <a:endParaRPr lang="en-US"/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744538" y="1273175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Geneva" charset="0"/>
              </a:rPr>
              <a:t> </a:t>
            </a:r>
            <a:endParaRPr lang="en-US"/>
          </a:p>
        </p:txBody>
      </p:sp>
      <p:sp>
        <p:nvSpPr>
          <p:cNvPr id="57" name="Rectangle 54"/>
          <p:cNvSpPr>
            <a:spLocks noChangeArrowheads="1"/>
          </p:cNvSpPr>
          <p:nvPr/>
        </p:nvSpPr>
        <p:spPr bwMode="auto">
          <a:xfrm>
            <a:off x="744538" y="1914525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Geneva" charset="0"/>
              </a:rPr>
              <a:t> </a:t>
            </a:r>
            <a:endParaRPr lang="en-US"/>
          </a:p>
        </p:txBody>
      </p:sp>
      <p:sp>
        <p:nvSpPr>
          <p:cNvPr id="60" name="Rectangle 57"/>
          <p:cNvSpPr>
            <a:spLocks noChangeArrowheads="1"/>
          </p:cNvSpPr>
          <p:nvPr/>
        </p:nvSpPr>
        <p:spPr bwMode="auto">
          <a:xfrm>
            <a:off x="744538" y="2293938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Geneva" charset="0"/>
              </a:rPr>
              <a:t> </a:t>
            </a:r>
            <a:endParaRPr lang="en-US"/>
          </a:p>
        </p:txBody>
      </p:sp>
      <p:sp>
        <p:nvSpPr>
          <p:cNvPr id="65" name="Rectangle 62"/>
          <p:cNvSpPr>
            <a:spLocks noChangeArrowheads="1"/>
          </p:cNvSpPr>
          <p:nvPr/>
        </p:nvSpPr>
        <p:spPr bwMode="auto">
          <a:xfrm>
            <a:off x="744538" y="2936875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latin typeface="Geneva" charset="0"/>
              </a:rPr>
              <a:t> </a:t>
            </a:r>
            <a:endParaRPr lang="en-US"/>
          </a:p>
        </p:txBody>
      </p:sp>
      <p:sp>
        <p:nvSpPr>
          <p:cNvPr id="68" name="Rectangle 65"/>
          <p:cNvSpPr>
            <a:spLocks noChangeArrowheads="1"/>
          </p:cNvSpPr>
          <p:nvPr/>
        </p:nvSpPr>
        <p:spPr bwMode="auto">
          <a:xfrm>
            <a:off x="547688" y="3629025"/>
            <a:ext cx="84137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FF9103"/>
                </a:solidFill>
                <a:latin typeface="New York" charset="0"/>
              </a:rPr>
              <a:t> </a:t>
            </a:r>
            <a:endParaRPr lang="en-US"/>
          </a:p>
        </p:txBody>
      </p:sp>
      <p:sp>
        <p:nvSpPr>
          <p:cNvPr id="70" name="Rectangle 67"/>
          <p:cNvSpPr>
            <a:spLocks noChangeArrowheads="1"/>
          </p:cNvSpPr>
          <p:nvPr/>
        </p:nvSpPr>
        <p:spPr bwMode="auto">
          <a:xfrm>
            <a:off x="646113" y="4024313"/>
            <a:ext cx="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1" name="Rectangle 68"/>
          <p:cNvSpPr>
            <a:spLocks noChangeArrowheads="1"/>
          </p:cNvSpPr>
          <p:nvPr/>
        </p:nvSpPr>
        <p:spPr bwMode="auto">
          <a:xfrm>
            <a:off x="744538" y="4049713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73" name="Rectangle 70"/>
          <p:cNvSpPr>
            <a:spLocks noChangeArrowheads="1"/>
          </p:cNvSpPr>
          <p:nvPr/>
        </p:nvSpPr>
        <p:spPr bwMode="auto">
          <a:xfrm>
            <a:off x="942975" y="4402138"/>
            <a:ext cx="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5" name="Rectangle 72"/>
          <p:cNvSpPr>
            <a:spLocks noChangeArrowheads="1"/>
          </p:cNvSpPr>
          <p:nvPr/>
        </p:nvSpPr>
        <p:spPr bwMode="auto">
          <a:xfrm>
            <a:off x="646113" y="4667250"/>
            <a:ext cx="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endParaRPr lang="en-US" dirty="0"/>
          </a:p>
        </p:txBody>
      </p:sp>
      <p:sp>
        <p:nvSpPr>
          <p:cNvPr id="76" name="Rectangle 73"/>
          <p:cNvSpPr>
            <a:spLocks noChangeArrowheads="1"/>
          </p:cNvSpPr>
          <p:nvPr/>
        </p:nvSpPr>
        <p:spPr bwMode="auto">
          <a:xfrm>
            <a:off x="744538" y="4692650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82" name="Rectangle 79"/>
          <p:cNvSpPr>
            <a:spLocks noChangeArrowheads="1"/>
          </p:cNvSpPr>
          <p:nvPr/>
        </p:nvSpPr>
        <p:spPr bwMode="auto">
          <a:xfrm>
            <a:off x="646113" y="5664200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EF7F0F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83" name="Rectangle 80"/>
          <p:cNvSpPr>
            <a:spLocks noChangeArrowheads="1"/>
          </p:cNvSpPr>
          <p:nvPr/>
        </p:nvSpPr>
        <p:spPr bwMode="auto">
          <a:xfrm>
            <a:off x="744538" y="5689600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85" name="Rectangle 82"/>
          <p:cNvSpPr>
            <a:spLocks noChangeArrowheads="1"/>
          </p:cNvSpPr>
          <p:nvPr/>
        </p:nvSpPr>
        <p:spPr bwMode="auto">
          <a:xfrm>
            <a:off x="395288" y="8255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6" name="Rectangle 83"/>
          <p:cNvSpPr>
            <a:spLocks noChangeArrowheads="1"/>
          </p:cNvSpPr>
          <p:nvPr/>
        </p:nvSpPr>
        <p:spPr bwMode="auto">
          <a:xfrm>
            <a:off x="4411663" y="933450"/>
            <a:ext cx="15385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Geneva" charset="0"/>
              </a:rPr>
              <a:t>•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87" name="Rectangle 84"/>
          <p:cNvSpPr>
            <a:spLocks noChangeArrowheads="1"/>
          </p:cNvSpPr>
          <p:nvPr/>
        </p:nvSpPr>
        <p:spPr bwMode="auto">
          <a:xfrm>
            <a:off x="4610100" y="933450"/>
            <a:ext cx="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New York" charset="0"/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88" name="Rectangle 85"/>
          <p:cNvSpPr>
            <a:spLocks noChangeArrowheads="1"/>
          </p:cNvSpPr>
          <p:nvPr/>
        </p:nvSpPr>
        <p:spPr bwMode="auto">
          <a:xfrm>
            <a:off x="4700588" y="900113"/>
            <a:ext cx="69779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omic Sans MS" charset="0"/>
              </a:rPr>
              <a:t>Schist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89" name="Rectangle 86"/>
          <p:cNvSpPr>
            <a:spLocks noChangeArrowheads="1"/>
          </p:cNvSpPr>
          <p:nvPr/>
        </p:nvSpPr>
        <p:spPr bwMode="auto">
          <a:xfrm>
            <a:off x="4708525" y="1328738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0" name="Rectangle 87"/>
          <p:cNvSpPr>
            <a:spLocks noChangeArrowheads="1"/>
          </p:cNvSpPr>
          <p:nvPr/>
        </p:nvSpPr>
        <p:spPr bwMode="auto">
          <a:xfrm>
            <a:off x="4806950" y="1354138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1" name="Rectangle 89"/>
          <p:cNvSpPr>
            <a:spLocks noChangeArrowheads="1"/>
          </p:cNvSpPr>
          <p:nvPr/>
        </p:nvSpPr>
        <p:spPr bwMode="auto">
          <a:xfrm>
            <a:off x="4708525" y="1708150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2" name="Rectangle 90"/>
          <p:cNvSpPr>
            <a:spLocks noChangeArrowheads="1"/>
          </p:cNvSpPr>
          <p:nvPr/>
        </p:nvSpPr>
        <p:spPr bwMode="auto">
          <a:xfrm>
            <a:off x="4806950" y="1733550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4" name="Rectangle 92"/>
          <p:cNvSpPr>
            <a:spLocks noChangeArrowheads="1"/>
          </p:cNvSpPr>
          <p:nvPr/>
        </p:nvSpPr>
        <p:spPr bwMode="auto">
          <a:xfrm>
            <a:off x="5005388" y="2087563"/>
            <a:ext cx="119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Chicago" charset="0"/>
              </a:rPr>
              <a:t>&gt;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5" name="Rectangle 93"/>
          <p:cNvSpPr>
            <a:spLocks noChangeArrowheads="1"/>
          </p:cNvSpPr>
          <p:nvPr/>
        </p:nvSpPr>
        <p:spPr bwMode="auto">
          <a:xfrm>
            <a:off x="5103813" y="2087563"/>
            <a:ext cx="1949853" cy="246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 b="1">
                <a:solidFill>
                  <a:srgbClr val="000000"/>
                </a:solidFill>
                <a:latin typeface="New York" charset="0"/>
              </a:rPr>
              <a:t> garnets, staurolites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6" name="Rectangle 94"/>
          <p:cNvSpPr>
            <a:spLocks noChangeArrowheads="1"/>
          </p:cNvSpPr>
          <p:nvPr/>
        </p:nvSpPr>
        <p:spPr bwMode="auto">
          <a:xfrm>
            <a:off x="4708525" y="2351088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7" name="Rectangle 95"/>
          <p:cNvSpPr>
            <a:spLocks noChangeArrowheads="1"/>
          </p:cNvSpPr>
          <p:nvPr/>
        </p:nvSpPr>
        <p:spPr bwMode="auto">
          <a:xfrm>
            <a:off x="4806950" y="2376488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8" name="Rectangle 96"/>
          <p:cNvSpPr>
            <a:spLocks noChangeArrowheads="1"/>
          </p:cNvSpPr>
          <p:nvPr/>
        </p:nvSpPr>
        <p:spPr bwMode="auto">
          <a:xfrm>
            <a:off x="4897438" y="2376488"/>
            <a:ext cx="2013372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may have shiny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99" name="Rectangle 98"/>
          <p:cNvSpPr>
            <a:spLocks noChangeArrowheads="1"/>
          </p:cNvSpPr>
          <p:nvPr/>
        </p:nvSpPr>
        <p:spPr bwMode="auto">
          <a:xfrm>
            <a:off x="5005388" y="3084513"/>
            <a:ext cx="119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Chicago" charset="0"/>
              </a:rPr>
              <a:t>&gt;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00" name="Rectangle 99"/>
          <p:cNvSpPr>
            <a:spLocks noChangeArrowheads="1"/>
          </p:cNvSpPr>
          <p:nvPr/>
        </p:nvSpPr>
        <p:spPr bwMode="auto">
          <a:xfrm>
            <a:off x="5103813" y="3084513"/>
            <a:ext cx="207803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 b="1">
                <a:solidFill>
                  <a:srgbClr val="000000"/>
                </a:solidFill>
                <a:latin typeface="New York" charset="0"/>
              </a:rPr>
              <a:t> due to mica minerals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01" name="Rectangle 100"/>
          <p:cNvSpPr>
            <a:spLocks noChangeArrowheads="1"/>
          </p:cNvSpPr>
          <p:nvPr/>
        </p:nvSpPr>
        <p:spPr bwMode="auto">
          <a:xfrm>
            <a:off x="4411663" y="3686175"/>
            <a:ext cx="15385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Geneva" charset="0"/>
              </a:rPr>
              <a:t>•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02" name="Rectangle 101"/>
          <p:cNvSpPr>
            <a:spLocks noChangeArrowheads="1"/>
          </p:cNvSpPr>
          <p:nvPr/>
        </p:nvSpPr>
        <p:spPr bwMode="auto">
          <a:xfrm>
            <a:off x="4610100" y="3686175"/>
            <a:ext cx="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New York" charset="0"/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04" name="Rectangle 103"/>
          <p:cNvSpPr>
            <a:spLocks noChangeArrowheads="1"/>
          </p:cNvSpPr>
          <p:nvPr/>
        </p:nvSpPr>
        <p:spPr bwMode="auto">
          <a:xfrm>
            <a:off x="4708525" y="4081463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105" name="Rectangle 104"/>
          <p:cNvSpPr>
            <a:spLocks noChangeArrowheads="1"/>
          </p:cNvSpPr>
          <p:nvPr/>
        </p:nvSpPr>
        <p:spPr bwMode="auto">
          <a:xfrm>
            <a:off x="4806950" y="4106863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106" name="Rectangle 105"/>
          <p:cNvSpPr>
            <a:spLocks noChangeArrowheads="1"/>
          </p:cNvSpPr>
          <p:nvPr/>
        </p:nvSpPr>
        <p:spPr bwMode="auto">
          <a:xfrm>
            <a:off x="4897438" y="4106863"/>
            <a:ext cx="16160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larger grains</a:t>
            </a:r>
            <a:endParaRPr lang="en-US"/>
          </a:p>
        </p:txBody>
      </p:sp>
      <p:sp>
        <p:nvSpPr>
          <p:cNvPr id="107" name="Rectangle 106"/>
          <p:cNvSpPr>
            <a:spLocks noChangeArrowheads="1"/>
          </p:cNvSpPr>
          <p:nvPr/>
        </p:nvSpPr>
        <p:spPr bwMode="auto">
          <a:xfrm>
            <a:off x="4708525" y="4460875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108" name="Rectangle 107"/>
          <p:cNvSpPr>
            <a:spLocks noChangeArrowheads="1"/>
          </p:cNvSpPr>
          <p:nvPr/>
        </p:nvSpPr>
        <p:spPr bwMode="auto">
          <a:xfrm>
            <a:off x="4806950" y="4486275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109" name="Rectangle 108"/>
          <p:cNvSpPr>
            <a:spLocks noChangeArrowheads="1"/>
          </p:cNvSpPr>
          <p:nvPr/>
        </p:nvSpPr>
        <p:spPr bwMode="auto">
          <a:xfrm>
            <a:off x="4897438" y="4486275"/>
            <a:ext cx="34083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may look like igneous rock</a:t>
            </a:r>
            <a:endParaRPr lang="en-US"/>
          </a:p>
        </p:txBody>
      </p:sp>
      <p:sp>
        <p:nvSpPr>
          <p:cNvPr id="110" name="Rectangle 109"/>
          <p:cNvSpPr>
            <a:spLocks noChangeArrowheads="1"/>
          </p:cNvSpPr>
          <p:nvPr/>
        </p:nvSpPr>
        <p:spPr bwMode="auto">
          <a:xfrm>
            <a:off x="4708525" y="4840288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111" name="Rectangle 110"/>
          <p:cNvSpPr>
            <a:spLocks noChangeArrowheads="1"/>
          </p:cNvSpPr>
          <p:nvPr/>
        </p:nvSpPr>
        <p:spPr bwMode="auto">
          <a:xfrm>
            <a:off x="4806950" y="4865688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112" name="Rectangle 111"/>
          <p:cNvSpPr>
            <a:spLocks noChangeArrowheads="1"/>
          </p:cNvSpPr>
          <p:nvPr/>
        </p:nvSpPr>
        <p:spPr bwMode="auto">
          <a:xfrm>
            <a:off x="4897438" y="4865688"/>
            <a:ext cx="31273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may have crude banding</a:t>
            </a:r>
            <a:endParaRPr lang="en-US"/>
          </a:p>
        </p:txBody>
      </p:sp>
      <p:sp>
        <p:nvSpPr>
          <p:cNvPr id="113" name="Rectangle 112"/>
          <p:cNvSpPr>
            <a:spLocks noChangeArrowheads="1"/>
          </p:cNvSpPr>
          <p:nvPr/>
        </p:nvSpPr>
        <p:spPr bwMode="auto">
          <a:xfrm>
            <a:off x="5005388" y="5218113"/>
            <a:ext cx="119062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>
                <a:solidFill>
                  <a:srgbClr val="000000"/>
                </a:solidFill>
                <a:latin typeface="Chicago" charset="0"/>
              </a:rPr>
              <a:t>&gt;</a:t>
            </a:r>
            <a:endParaRPr lang="en-US"/>
          </a:p>
        </p:txBody>
      </p:sp>
      <p:sp>
        <p:nvSpPr>
          <p:cNvPr id="114" name="Rectangle 113"/>
          <p:cNvSpPr>
            <a:spLocks noChangeArrowheads="1"/>
          </p:cNvSpPr>
          <p:nvPr/>
        </p:nvSpPr>
        <p:spPr bwMode="auto">
          <a:xfrm>
            <a:off x="5103813" y="5218113"/>
            <a:ext cx="186372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600" b="1">
                <a:solidFill>
                  <a:srgbClr val="000000"/>
                </a:solidFill>
                <a:latin typeface="New York" charset="0"/>
              </a:rPr>
              <a:t> intensely distorted</a:t>
            </a:r>
            <a:endParaRPr lang="en-US"/>
          </a:p>
        </p:txBody>
      </p:sp>
      <p:sp>
        <p:nvSpPr>
          <p:cNvPr id="115" name="Rectangle 114"/>
          <p:cNvSpPr>
            <a:spLocks noChangeArrowheads="1"/>
          </p:cNvSpPr>
          <p:nvPr/>
        </p:nvSpPr>
        <p:spPr bwMode="auto">
          <a:xfrm>
            <a:off x="4708525" y="5481638"/>
            <a:ext cx="1111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116" name="Rectangle 115"/>
          <p:cNvSpPr>
            <a:spLocks noChangeArrowheads="1"/>
          </p:cNvSpPr>
          <p:nvPr/>
        </p:nvSpPr>
        <p:spPr bwMode="auto">
          <a:xfrm>
            <a:off x="4806950" y="5507038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117" name="Rectangle 116"/>
          <p:cNvSpPr>
            <a:spLocks noChangeArrowheads="1"/>
          </p:cNvSpPr>
          <p:nvPr/>
        </p:nvSpPr>
        <p:spPr bwMode="auto">
          <a:xfrm>
            <a:off x="4897438" y="5507038"/>
            <a:ext cx="2874962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different minerals than</a:t>
            </a:r>
            <a:endParaRPr lang="en-US"/>
          </a:p>
        </p:txBody>
      </p:sp>
      <p:sp>
        <p:nvSpPr>
          <p:cNvPr id="118" name="Rectangle 117"/>
          <p:cNvSpPr>
            <a:spLocks noChangeArrowheads="1"/>
          </p:cNvSpPr>
          <p:nvPr/>
        </p:nvSpPr>
        <p:spPr bwMode="auto">
          <a:xfrm>
            <a:off x="4856163" y="5862638"/>
            <a:ext cx="130492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schistose </a:t>
            </a:r>
            <a:endParaRPr lang="en-US"/>
          </a:p>
        </p:txBody>
      </p:sp>
      <p:sp>
        <p:nvSpPr>
          <p:cNvPr id="119" name="Rectangle 118"/>
          <p:cNvSpPr>
            <a:spLocks noChangeArrowheads="1"/>
          </p:cNvSpPr>
          <p:nvPr/>
        </p:nvSpPr>
        <p:spPr bwMode="auto">
          <a:xfrm>
            <a:off x="395288" y="8255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1" name="Rectangle 120"/>
          <p:cNvSpPr>
            <a:spLocks noChangeArrowheads="1"/>
          </p:cNvSpPr>
          <p:nvPr/>
        </p:nvSpPr>
        <p:spPr bwMode="auto">
          <a:xfrm>
            <a:off x="4641850" y="909638"/>
            <a:ext cx="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New York" charset="0"/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25" name="Rectangle 124"/>
          <p:cNvSpPr>
            <a:spLocks noChangeArrowheads="1"/>
          </p:cNvSpPr>
          <p:nvPr/>
        </p:nvSpPr>
        <p:spPr bwMode="auto">
          <a:xfrm>
            <a:off x="4930775" y="1330325"/>
            <a:ext cx="3305175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distinct bands of minerals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27" name="Rectangle 126"/>
          <p:cNvSpPr>
            <a:spLocks noChangeArrowheads="1"/>
          </p:cNvSpPr>
          <p:nvPr/>
        </p:nvSpPr>
        <p:spPr bwMode="auto">
          <a:xfrm>
            <a:off x="4840288" y="1709738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28" name="Rectangle 127"/>
          <p:cNvSpPr>
            <a:spLocks noChangeArrowheads="1"/>
          </p:cNvSpPr>
          <p:nvPr/>
        </p:nvSpPr>
        <p:spPr bwMode="auto">
          <a:xfrm>
            <a:off x="4876800" y="1736725"/>
            <a:ext cx="2754059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 dirty="0">
                <a:solidFill>
                  <a:srgbClr val="000000"/>
                </a:solidFill>
                <a:latin typeface="New York" charset="0"/>
              </a:rPr>
              <a:t>visible mineral grains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32" name="Rectangle 131"/>
          <p:cNvSpPr>
            <a:spLocks noChangeArrowheads="1"/>
          </p:cNvSpPr>
          <p:nvPr/>
        </p:nvSpPr>
        <p:spPr bwMode="auto">
          <a:xfrm>
            <a:off x="4840288" y="2351088"/>
            <a:ext cx="0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34" name="Rectangle 133"/>
          <p:cNvSpPr>
            <a:spLocks noChangeArrowheads="1"/>
          </p:cNvSpPr>
          <p:nvPr/>
        </p:nvSpPr>
        <p:spPr bwMode="auto">
          <a:xfrm>
            <a:off x="4876800" y="2743200"/>
            <a:ext cx="1496954" cy="323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 b="1">
                <a:solidFill>
                  <a:srgbClr val="000000"/>
                </a:solidFill>
                <a:latin typeface="New York" charset="0"/>
              </a:rPr>
              <a:t>appearance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38" name="Rectangle 137"/>
          <p:cNvSpPr>
            <a:spLocks noChangeArrowheads="1"/>
          </p:cNvSpPr>
          <p:nvPr/>
        </p:nvSpPr>
        <p:spPr bwMode="auto">
          <a:xfrm>
            <a:off x="4641850" y="3660775"/>
            <a:ext cx="0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New York" charset="0"/>
              </a:rPr>
              <a:t> </a:t>
            </a:r>
            <a:endParaRPr lang="en-US">
              <a:solidFill>
                <a:srgbClr val="000000"/>
              </a:solidFill>
            </a:endParaRPr>
          </a:p>
        </p:txBody>
      </p:sp>
      <p:sp>
        <p:nvSpPr>
          <p:cNvPr id="139" name="Rectangle 138"/>
          <p:cNvSpPr>
            <a:spLocks noChangeArrowheads="1"/>
          </p:cNvSpPr>
          <p:nvPr/>
        </p:nvSpPr>
        <p:spPr bwMode="auto">
          <a:xfrm>
            <a:off x="4732338" y="3627438"/>
            <a:ext cx="69621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 dirty="0" smtClean="0">
                <a:solidFill>
                  <a:srgbClr val="000000"/>
                </a:solidFill>
                <a:latin typeface="Comic Sans MS" charset="0"/>
              </a:rPr>
              <a:t>Gneiss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144" name="Rectangle 143"/>
          <p:cNvSpPr>
            <a:spLocks noChangeArrowheads="1"/>
          </p:cNvSpPr>
          <p:nvPr/>
        </p:nvSpPr>
        <p:spPr bwMode="auto">
          <a:xfrm>
            <a:off x="4840288" y="4460875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147" name="Rectangle 146"/>
          <p:cNvSpPr>
            <a:spLocks noChangeArrowheads="1"/>
          </p:cNvSpPr>
          <p:nvPr/>
        </p:nvSpPr>
        <p:spPr bwMode="auto">
          <a:xfrm>
            <a:off x="4840288" y="4840288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152" name="Rectangle 151"/>
          <p:cNvSpPr>
            <a:spLocks noChangeArrowheads="1"/>
          </p:cNvSpPr>
          <p:nvPr/>
        </p:nvSpPr>
        <p:spPr bwMode="auto">
          <a:xfrm>
            <a:off x="4840288" y="5483225"/>
            <a:ext cx="889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100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155" name="Rectangle 154"/>
          <p:cNvSpPr>
            <a:spLocks noChangeArrowheads="1"/>
          </p:cNvSpPr>
          <p:nvPr/>
        </p:nvSpPr>
        <p:spPr bwMode="auto">
          <a:xfrm>
            <a:off x="395288" y="8255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3429000"/>
            <a:ext cx="4572000" cy="32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308225" y="30163"/>
            <a:ext cx="39719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400" b="1" i="1">
                <a:solidFill>
                  <a:srgbClr val="000000"/>
                </a:solidFill>
                <a:latin typeface="Comic Sans MS" charset="0"/>
              </a:rPr>
              <a:t>Foliated MM Rocks</a:t>
            </a:r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343150" y="3175"/>
            <a:ext cx="39719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400" b="1" i="1">
                <a:solidFill>
                  <a:srgbClr val="FFFF00"/>
                </a:solidFill>
                <a:latin typeface="Comic Sans MS" charset="0"/>
              </a:rPr>
              <a:t>Foliated MM Rocks</a:t>
            </a:r>
            <a:endParaRPr lang="en-US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37075" y="509588"/>
            <a:ext cx="4606925" cy="288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38" y="3384550"/>
            <a:ext cx="4348162" cy="294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527050"/>
            <a:ext cx="4429125" cy="284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200025" y="2763838"/>
            <a:ext cx="10128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400" b="1" i="1">
                <a:solidFill>
                  <a:srgbClr val="000000"/>
                </a:solidFill>
                <a:latin typeface="Comic Sans MS" charset="0"/>
              </a:rPr>
              <a:t>slate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173038" y="2736850"/>
            <a:ext cx="10128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400" b="1" i="1">
                <a:solidFill>
                  <a:srgbClr val="FFFF00"/>
                </a:solidFill>
                <a:latin typeface="Comic Sans MS" charset="0"/>
              </a:rPr>
              <a:t>slate</a:t>
            </a:r>
            <a:endParaRPr lang="en-US"/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Rectangle 15"/>
          <p:cNvSpPr>
            <a:spLocks noChangeArrowheads="1"/>
          </p:cNvSpPr>
          <p:nvPr/>
        </p:nvSpPr>
        <p:spPr bwMode="auto">
          <a:xfrm>
            <a:off x="217488" y="5675313"/>
            <a:ext cx="12160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400" b="1" i="1">
                <a:solidFill>
                  <a:srgbClr val="000000"/>
                </a:solidFill>
                <a:latin typeface="Comic Sans MS" charset="0"/>
              </a:rPr>
              <a:t>schist</a:t>
            </a:r>
            <a:endParaRPr 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190500" y="5648325"/>
            <a:ext cx="12160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400" b="1" i="1">
                <a:solidFill>
                  <a:srgbClr val="FFFF00"/>
                </a:solidFill>
                <a:latin typeface="Comic Sans MS" charset="0"/>
              </a:rPr>
              <a:t>schist</a:t>
            </a:r>
            <a:endParaRPr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4691063" y="5630863"/>
            <a:ext cx="12382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400" b="1" i="1">
                <a:solidFill>
                  <a:srgbClr val="000000"/>
                </a:solidFill>
                <a:latin typeface="Comic Sans MS" charset="0"/>
              </a:rPr>
              <a:t>gneiss</a:t>
            </a:r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4665663" y="5603875"/>
            <a:ext cx="1238250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400" b="1" i="1">
                <a:solidFill>
                  <a:srgbClr val="FFFF00"/>
                </a:solidFill>
                <a:latin typeface="Comic Sans MS" charset="0"/>
              </a:rPr>
              <a:t>gneiss</a:t>
            </a:r>
            <a:endParaRPr 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4629150" y="2700338"/>
            <a:ext cx="15208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400" b="1" i="1">
                <a:solidFill>
                  <a:srgbClr val="000000"/>
                </a:solidFill>
                <a:latin typeface="Comic Sans MS" charset="0"/>
              </a:rPr>
              <a:t>phyllite</a:t>
            </a:r>
            <a:endParaRPr 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4602163" y="2673350"/>
            <a:ext cx="1520825" cy="51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400" b="1" i="1">
                <a:solidFill>
                  <a:srgbClr val="FFFF00"/>
                </a:solidFill>
                <a:latin typeface="Comic Sans MS" charset="0"/>
              </a:rPr>
              <a:t>phyllite</a:t>
            </a:r>
            <a:endParaRPr lang="en-US"/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1638300" y="6362700"/>
            <a:ext cx="7037388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700" b="1" i="1">
                <a:solidFill>
                  <a:srgbClr val="000000"/>
                </a:solidFill>
                <a:latin typeface="Comic Sans MS" charset="0"/>
              </a:rPr>
              <a:t>MM Rocks that could form as a shale (sedimentary) parent rock is</a:t>
            </a:r>
            <a:endParaRPr lang="en-US"/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611313" y="6335713"/>
            <a:ext cx="7037387" cy="25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700" b="1" i="1">
                <a:solidFill>
                  <a:srgbClr val="FFFF00"/>
                </a:solidFill>
                <a:latin typeface="Comic Sans MS" charset="0"/>
              </a:rPr>
              <a:t>MM Rocks that could form as a shale (sedimentary) parent rock is</a:t>
            </a:r>
            <a:endParaRPr lang="en-US"/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1771650" y="6553200"/>
            <a:ext cx="6035675" cy="25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1700" b="1" i="1">
                <a:solidFill>
                  <a:srgbClr val="FFFF00"/>
                </a:solidFill>
                <a:latin typeface="Comic Sans MS" charset="0"/>
              </a:rPr>
              <a:t>exposed to increasing directed pressure and temperature</a:t>
            </a:r>
            <a:endParaRPr lang="en-US"/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80963" y="88900"/>
            <a:ext cx="1587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Non-foliated metamorphic rocks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These rocks are not layered because the minerals are not flat, or sheet like, and/or the rocks were not subjected to directional pressure.</a:t>
            </a:r>
          </a:p>
          <a:p>
            <a:r>
              <a:rPr lang="en-US" dirty="0" smtClean="0"/>
              <a:t>These rocks are composed of interconnected mineral crystals </a:t>
            </a:r>
            <a:endParaRPr lang="en-US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0" y="4763"/>
            <a:ext cx="9144000" cy="6853237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609600"/>
            <a:ext cx="4622800" cy="3176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19600" y="3609975"/>
            <a:ext cx="4724400" cy="324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4738688" y="1412875"/>
            <a:ext cx="2286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700">
                <a:solidFill>
                  <a:srgbClr val="FFFF00"/>
                </a:solidFill>
                <a:latin typeface="Geneva" charset="0"/>
              </a:rPr>
              <a:t>•</a:t>
            </a:r>
            <a:endParaRPr lang="en-US"/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4960938" y="1412875"/>
            <a:ext cx="9525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700" b="1">
                <a:solidFill>
                  <a:srgbClr val="FF9103"/>
                </a:solidFill>
                <a:latin typeface="New York" charset="0"/>
              </a:rPr>
              <a:t> </a:t>
            </a:r>
            <a:endParaRPr lang="en-US"/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5062538" y="1376363"/>
            <a:ext cx="12954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700" b="1">
                <a:solidFill>
                  <a:srgbClr val="FF9103"/>
                </a:solidFill>
                <a:latin typeface="Comic Sans MS" charset="0"/>
              </a:rPr>
              <a:t>Marble:</a:t>
            </a:r>
            <a:endParaRPr lang="en-US"/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072063" y="1857375"/>
            <a:ext cx="127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EF7F0F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5183188" y="1884363"/>
            <a:ext cx="101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284788" y="1884363"/>
            <a:ext cx="2371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FFFF"/>
                </a:solidFill>
                <a:latin typeface="New York" charset="0"/>
              </a:rPr>
              <a:t>metamorphosed</a:t>
            </a:r>
            <a:endParaRPr lang="en-US"/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5238750" y="2282825"/>
            <a:ext cx="14224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FFFF"/>
                </a:solidFill>
                <a:latin typeface="New York" charset="0"/>
              </a:rPr>
              <a:t>limestone</a:t>
            </a:r>
            <a:endParaRPr lang="en-US"/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-46038" y="-36513"/>
            <a:ext cx="1588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4" name="Freeform 13"/>
          <p:cNvSpPr>
            <a:spLocks/>
          </p:cNvSpPr>
          <p:nvPr/>
        </p:nvSpPr>
        <p:spPr bwMode="auto">
          <a:xfrm>
            <a:off x="4818063" y="2835275"/>
            <a:ext cx="3417887" cy="101600"/>
          </a:xfrm>
          <a:custGeom>
            <a:avLst/>
            <a:gdLst/>
            <a:ahLst/>
            <a:cxnLst>
              <a:cxn ang="0">
                <a:pos x="2153" y="35"/>
              </a:cxn>
              <a:cxn ang="0">
                <a:pos x="2153" y="23"/>
              </a:cxn>
              <a:cxn ang="0">
                <a:pos x="116" y="23"/>
              </a:cxn>
              <a:cxn ang="0">
                <a:pos x="140" y="0"/>
              </a:cxn>
              <a:cxn ang="0">
                <a:pos x="0" y="29"/>
              </a:cxn>
              <a:cxn ang="0">
                <a:pos x="140" y="64"/>
              </a:cxn>
              <a:cxn ang="0">
                <a:pos x="116" y="35"/>
              </a:cxn>
              <a:cxn ang="0">
                <a:pos x="2153" y="35"/>
              </a:cxn>
            </a:cxnLst>
            <a:rect l="0" t="0" r="r" b="b"/>
            <a:pathLst>
              <a:path w="2153" h="64">
                <a:moveTo>
                  <a:pt x="2153" y="35"/>
                </a:moveTo>
                <a:lnTo>
                  <a:pt x="2153" y="23"/>
                </a:lnTo>
                <a:lnTo>
                  <a:pt x="116" y="23"/>
                </a:lnTo>
                <a:lnTo>
                  <a:pt x="140" y="0"/>
                </a:lnTo>
                <a:lnTo>
                  <a:pt x="0" y="29"/>
                </a:lnTo>
                <a:lnTo>
                  <a:pt x="140" y="64"/>
                </a:lnTo>
                <a:lnTo>
                  <a:pt x="116" y="35"/>
                </a:lnTo>
                <a:lnTo>
                  <a:pt x="2153" y="35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5" name="Freeform 14"/>
          <p:cNvSpPr>
            <a:spLocks/>
          </p:cNvSpPr>
          <p:nvPr/>
        </p:nvSpPr>
        <p:spPr bwMode="auto">
          <a:xfrm>
            <a:off x="4854575" y="2806700"/>
            <a:ext cx="3417888" cy="101600"/>
          </a:xfrm>
          <a:custGeom>
            <a:avLst/>
            <a:gdLst/>
            <a:ahLst/>
            <a:cxnLst>
              <a:cxn ang="0">
                <a:pos x="2153" y="35"/>
              </a:cxn>
              <a:cxn ang="0">
                <a:pos x="2153" y="24"/>
              </a:cxn>
              <a:cxn ang="0">
                <a:pos x="117" y="24"/>
              </a:cxn>
              <a:cxn ang="0">
                <a:pos x="140" y="0"/>
              </a:cxn>
              <a:cxn ang="0">
                <a:pos x="0" y="29"/>
              </a:cxn>
              <a:cxn ang="0">
                <a:pos x="140" y="64"/>
              </a:cxn>
              <a:cxn ang="0">
                <a:pos x="117" y="35"/>
              </a:cxn>
              <a:cxn ang="0">
                <a:pos x="2153" y="35"/>
              </a:cxn>
            </a:cxnLst>
            <a:rect l="0" t="0" r="r" b="b"/>
            <a:pathLst>
              <a:path w="2153" h="64">
                <a:moveTo>
                  <a:pt x="2153" y="35"/>
                </a:moveTo>
                <a:lnTo>
                  <a:pt x="2153" y="24"/>
                </a:lnTo>
                <a:lnTo>
                  <a:pt x="117" y="24"/>
                </a:lnTo>
                <a:lnTo>
                  <a:pt x="140" y="0"/>
                </a:lnTo>
                <a:lnTo>
                  <a:pt x="0" y="29"/>
                </a:lnTo>
                <a:lnTo>
                  <a:pt x="140" y="64"/>
                </a:lnTo>
                <a:lnTo>
                  <a:pt x="117" y="35"/>
                </a:lnTo>
                <a:lnTo>
                  <a:pt x="2153" y="35"/>
                </a:lnTo>
                <a:close/>
              </a:path>
            </a:pathLst>
          </a:custGeom>
          <a:solidFill>
            <a:srgbClr val="FFFF33"/>
          </a:solidFill>
          <a:ln w="9525">
            <a:solidFill>
              <a:srgbClr val="FFFF33"/>
            </a:solidFill>
            <a:prstDash val="solid"/>
            <a:round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862013" y="5781675"/>
            <a:ext cx="3417887" cy="101600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0" y="35"/>
              </a:cxn>
              <a:cxn ang="0">
                <a:pos x="2036" y="35"/>
              </a:cxn>
              <a:cxn ang="0">
                <a:pos x="2013" y="64"/>
              </a:cxn>
              <a:cxn ang="0">
                <a:pos x="2153" y="29"/>
              </a:cxn>
              <a:cxn ang="0">
                <a:pos x="2013" y="0"/>
              </a:cxn>
              <a:cxn ang="0">
                <a:pos x="2036" y="23"/>
              </a:cxn>
              <a:cxn ang="0">
                <a:pos x="0" y="23"/>
              </a:cxn>
            </a:cxnLst>
            <a:rect l="0" t="0" r="r" b="b"/>
            <a:pathLst>
              <a:path w="2153" h="64">
                <a:moveTo>
                  <a:pt x="0" y="23"/>
                </a:moveTo>
                <a:lnTo>
                  <a:pt x="0" y="35"/>
                </a:lnTo>
                <a:lnTo>
                  <a:pt x="2036" y="35"/>
                </a:lnTo>
                <a:lnTo>
                  <a:pt x="2013" y="64"/>
                </a:lnTo>
                <a:lnTo>
                  <a:pt x="2153" y="29"/>
                </a:lnTo>
                <a:lnTo>
                  <a:pt x="2013" y="0"/>
                </a:lnTo>
                <a:lnTo>
                  <a:pt x="2036" y="23"/>
                </a:lnTo>
                <a:lnTo>
                  <a:pt x="0" y="23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rgbClr val="000000"/>
            </a:solidFill>
            <a:prstDash val="solid"/>
            <a:round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16"/>
          <p:cNvSpPr>
            <a:spLocks/>
          </p:cNvSpPr>
          <p:nvPr/>
        </p:nvSpPr>
        <p:spPr bwMode="auto">
          <a:xfrm>
            <a:off x="898525" y="5753100"/>
            <a:ext cx="3419475" cy="101600"/>
          </a:xfrm>
          <a:custGeom>
            <a:avLst/>
            <a:gdLst/>
            <a:ahLst/>
            <a:cxnLst>
              <a:cxn ang="0">
                <a:pos x="0" y="23"/>
              </a:cxn>
              <a:cxn ang="0">
                <a:pos x="0" y="35"/>
              </a:cxn>
              <a:cxn ang="0">
                <a:pos x="2037" y="35"/>
              </a:cxn>
              <a:cxn ang="0">
                <a:pos x="2013" y="64"/>
              </a:cxn>
              <a:cxn ang="0">
                <a:pos x="2154" y="29"/>
              </a:cxn>
              <a:cxn ang="0">
                <a:pos x="2013" y="0"/>
              </a:cxn>
              <a:cxn ang="0">
                <a:pos x="2037" y="23"/>
              </a:cxn>
              <a:cxn ang="0">
                <a:pos x="0" y="23"/>
              </a:cxn>
            </a:cxnLst>
            <a:rect l="0" t="0" r="r" b="b"/>
            <a:pathLst>
              <a:path w="2154" h="64">
                <a:moveTo>
                  <a:pt x="0" y="23"/>
                </a:moveTo>
                <a:lnTo>
                  <a:pt x="0" y="35"/>
                </a:lnTo>
                <a:lnTo>
                  <a:pt x="2037" y="35"/>
                </a:lnTo>
                <a:lnTo>
                  <a:pt x="2013" y="64"/>
                </a:lnTo>
                <a:lnTo>
                  <a:pt x="2154" y="29"/>
                </a:lnTo>
                <a:lnTo>
                  <a:pt x="2013" y="0"/>
                </a:lnTo>
                <a:lnTo>
                  <a:pt x="2037" y="23"/>
                </a:lnTo>
                <a:lnTo>
                  <a:pt x="0" y="23"/>
                </a:lnTo>
                <a:close/>
              </a:path>
            </a:pathLst>
          </a:custGeom>
          <a:solidFill>
            <a:srgbClr val="FFFF33"/>
          </a:solidFill>
          <a:ln w="9525">
            <a:solidFill>
              <a:srgbClr val="FFFF33"/>
            </a:solidFill>
            <a:prstDash val="solid"/>
            <a:round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55600" y="4552950"/>
            <a:ext cx="2286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700">
                <a:solidFill>
                  <a:srgbClr val="000000"/>
                </a:solidFill>
                <a:latin typeface="Geneva" charset="0"/>
              </a:rPr>
              <a:t>•</a:t>
            </a:r>
            <a:endParaRPr lang="en-US"/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577850" y="4552950"/>
            <a:ext cx="9525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700" b="1">
                <a:solidFill>
                  <a:srgbClr val="000000"/>
                </a:solidFill>
                <a:latin typeface="New York" charset="0"/>
              </a:rPr>
              <a:t> </a:t>
            </a:r>
            <a:endParaRPr 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79450" y="4516438"/>
            <a:ext cx="1778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700" b="1">
                <a:solidFill>
                  <a:srgbClr val="000000"/>
                </a:solidFill>
                <a:latin typeface="Comic Sans MS" charset="0"/>
              </a:rPr>
              <a:t>Quartzite:</a:t>
            </a:r>
            <a:endParaRPr lang="en-US"/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88975" y="4997450"/>
            <a:ext cx="127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22" name="Rectangle 21"/>
          <p:cNvSpPr>
            <a:spLocks noChangeArrowheads="1"/>
          </p:cNvSpPr>
          <p:nvPr/>
        </p:nvSpPr>
        <p:spPr bwMode="auto">
          <a:xfrm>
            <a:off x="800100" y="5024438"/>
            <a:ext cx="101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901700" y="5024438"/>
            <a:ext cx="2371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New York" charset="0"/>
              </a:rPr>
              <a:t>metamorphosed</a:t>
            </a:r>
            <a:endParaRPr lang="en-US"/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855663" y="5422900"/>
            <a:ext cx="2524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0000"/>
                </a:solidFill>
                <a:latin typeface="New York" charset="0"/>
              </a:rPr>
              <a:t>quartz sandstone</a:t>
            </a:r>
            <a:endParaRPr lang="en-US"/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-46038" y="-36513"/>
            <a:ext cx="1588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393700" y="4524375"/>
            <a:ext cx="22860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700">
                <a:solidFill>
                  <a:srgbClr val="FFFF00"/>
                </a:solidFill>
                <a:latin typeface="Geneva" charset="0"/>
              </a:rPr>
              <a:t>•</a:t>
            </a:r>
            <a:endParaRPr lang="en-US"/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615950" y="4524375"/>
            <a:ext cx="95250" cy="41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700" b="1">
                <a:solidFill>
                  <a:srgbClr val="FF9103"/>
                </a:solidFill>
                <a:latin typeface="New York" charset="0"/>
              </a:rPr>
              <a:t> </a:t>
            </a:r>
            <a:endParaRPr lang="en-US"/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717550" y="4487863"/>
            <a:ext cx="1778000" cy="411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2700" b="1">
                <a:solidFill>
                  <a:srgbClr val="FF9103"/>
                </a:solidFill>
                <a:latin typeface="Comic Sans MS" charset="0"/>
              </a:rPr>
              <a:t>Quartzite:</a:t>
            </a:r>
            <a:endParaRPr lang="en-US"/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727075" y="4970463"/>
            <a:ext cx="1270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EF7F0F"/>
                </a:solidFill>
                <a:latin typeface="Comic Sans MS" charset="0"/>
              </a:rPr>
              <a:t>-</a:t>
            </a:r>
            <a:endParaRPr lang="en-US"/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838200" y="4997450"/>
            <a:ext cx="101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>
                <a:solidFill>
                  <a:srgbClr val="000000"/>
                </a:solidFill>
                <a:latin typeface="Geneva" charset="0"/>
              </a:rPr>
              <a:t> </a:t>
            </a:r>
            <a:endParaRPr lang="en-US"/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939800" y="4997450"/>
            <a:ext cx="23717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FFFF"/>
                </a:solidFill>
                <a:latin typeface="New York" charset="0"/>
              </a:rPr>
              <a:t>metamorphosed</a:t>
            </a:r>
            <a:endParaRPr lang="en-US"/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893763" y="5395913"/>
            <a:ext cx="2524125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b="1">
                <a:solidFill>
                  <a:srgbClr val="00FFFF"/>
                </a:solidFill>
                <a:latin typeface="New York" charset="0"/>
              </a:rPr>
              <a:t>quartz sandstone</a:t>
            </a:r>
            <a:endParaRPr lang="en-US"/>
          </a:p>
        </p:txBody>
      </p:sp>
      <p:sp>
        <p:nvSpPr>
          <p:cNvPr id="33" name="Rectangle 32"/>
          <p:cNvSpPr>
            <a:spLocks noChangeArrowheads="1"/>
          </p:cNvSpPr>
          <p:nvPr/>
        </p:nvSpPr>
        <p:spPr bwMode="auto">
          <a:xfrm>
            <a:off x="-46038" y="-36513"/>
            <a:ext cx="1588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1865313" y="31750"/>
            <a:ext cx="41671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500" b="1" i="1">
                <a:solidFill>
                  <a:srgbClr val="484848"/>
                </a:solidFill>
                <a:latin typeface="Comic Sans MS" charset="0"/>
              </a:rPr>
              <a:t>Non-foliated Rocks</a:t>
            </a:r>
            <a:endParaRPr lang="en-US"/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-46038" y="-36513"/>
            <a:ext cx="1588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1903413" y="4763"/>
            <a:ext cx="4167187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 wrap="none" lIns="0" tIns="0" rIns="0" bIns="0">
            <a:prstTxWarp prst="textNoShape">
              <a:avLst/>
            </a:prstTxWarp>
            <a:spAutoFit/>
          </a:bodyPr>
          <a:lstStyle/>
          <a:p>
            <a:r>
              <a:rPr lang="en-US" sz="3500" b="1" i="1">
                <a:solidFill>
                  <a:srgbClr val="FFFF00"/>
                </a:solidFill>
                <a:latin typeface="Comic Sans MS" charset="0"/>
              </a:rPr>
              <a:t>Non-foliated Rocks</a:t>
            </a:r>
            <a:endParaRPr lang="en-US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-46038" y="-36513"/>
            <a:ext cx="1588" cy="1588"/>
          </a:xfrm>
          <a:prstGeom prst="rect">
            <a:avLst/>
          </a:prstGeom>
          <a:solidFill>
            <a:srgbClr val="000000"/>
          </a:solidFill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2">
                <a:alpha val="74998"/>
              </a:schemeClr>
            </a:outerShdw>
          </a:effectLst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Metamorphic Rock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“Meta” means Change</a:t>
            </a:r>
          </a:p>
          <a:p>
            <a:r>
              <a:rPr lang="en-US" dirty="0" smtClean="0"/>
              <a:t>“Morph” means Form</a:t>
            </a:r>
          </a:p>
          <a:p>
            <a:r>
              <a:rPr lang="en-US" dirty="0" smtClean="0"/>
              <a:t>Definition:  A sedimentary/igneous/metamorphic rock that has been changed from its original form by heat, pressure, and/or fluid activity, into a new rock.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Formation of Metamorphic Rock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Previously existing rock (parent rock) usually </a:t>
            </a:r>
            <a:r>
              <a:rPr lang="en-US" dirty="0" err="1" smtClean="0"/>
              <a:t>recrystallized</a:t>
            </a:r>
            <a:r>
              <a:rPr lang="en-US" dirty="0" smtClean="0"/>
              <a:t>.</a:t>
            </a:r>
          </a:p>
          <a:p>
            <a:r>
              <a:rPr lang="en-US" dirty="0" err="1" smtClean="0"/>
              <a:t>Recrystalization</a:t>
            </a:r>
            <a:r>
              <a:rPr lang="en-US" dirty="0" smtClean="0"/>
              <a:t> is the process of increasing the size of the minerals crystals or rock </a:t>
            </a:r>
            <a:r>
              <a:rPr lang="en-US" dirty="0" err="1" smtClean="0"/>
              <a:t>clasts</a:t>
            </a:r>
            <a:r>
              <a:rPr lang="en-US" dirty="0" smtClean="0"/>
              <a:t> and/or changing the mineral composition without melting.</a:t>
            </a:r>
          </a:p>
          <a:p>
            <a:r>
              <a:rPr lang="en-US" dirty="0" smtClean="0"/>
              <a:t>2 ways of </a:t>
            </a:r>
            <a:r>
              <a:rPr lang="en-US" dirty="0" err="1" smtClean="0"/>
              <a:t>recrystalizing</a:t>
            </a:r>
            <a:r>
              <a:rPr lang="en-US" dirty="0" smtClean="0"/>
              <a:t> parent rock.</a:t>
            </a:r>
          </a:p>
          <a:p>
            <a:pPr lvl="1"/>
            <a:r>
              <a:rPr lang="en-US" dirty="0" smtClean="0"/>
              <a:t>Contact metamorphism</a:t>
            </a:r>
          </a:p>
          <a:p>
            <a:pPr lvl="1"/>
            <a:r>
              <a:rPr lang="en-US" dirty="0" smtClean="0"/>
              <a:t>Regional metamorphism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1828800"/>
            <a:ext cx="7330059" cy="5029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304800"/>
            <a:ext cx="8229600" cy="1143000"/>
          </a:xfrm>
        </p:spPr>
        <p:txBody>
          <a:bodyPr/>
          <a:lstStyle/>
          <a:p>
            <a:r>
              <a:rPr lang="en-US" dirty="0" smtClean="0"/>
              <a:t>Contact Metamorphism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8229600" cy="4525963"/>
          </a:xfrm>
        </p:spPr>
        <p:txBody>
          <a:bodyPr/>
          <a:lstStyle/>
          <a:p>
            <a:r>
              <a:rPr lang="en-US" dirty="0" smtClean="0"/>
              <a:t>When older rocks come in contact with the magma of an intrusion or lava of an extrusion , the heat and mineral fluids of the liquid rock alter the older rock.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Characteristics of Contact Metamorphism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4525963"/>
          </a:xfrm>
        </p:spPr>
        <p:txBody>
          <a:bodyPr/>
          <a:lstStyle/>
          <a:p>
            <a:r>
              <a:rPr lang="en-US" dirty="0" smtClean="0"/>
              <a:t>In the contact metamorphism zone there will be 3 distinct layers 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589" y="2210594"/>
            <a:ext cx="5486400" cy="3581400"/>
          </a:xfrm>
          <a:prstGeom prst="rect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Straight Connector 5"/>
          <p:cNvCxnSpPr/>
          <p:nvPr/>
        </p:nvCxnSpPr>
        <p:spPr>
          <a:xfrm rot="5400000">
            <a:off x="1792289" y="4001294"/>
            <a:ext cx="3581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rot="5400000">
            <a:off x="496094" y="4000500"/>
            <a:ext cx="3581400" cy="1588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7"/>
          <p:cNvSpPr/>
          <p:nvPr/>
        </p:nvSpPr>
        <p:spPr>
          <a:xfrm>
            <a:off x="2287589" y="2209006"/>
            <a:ext cx="1294606" cy="3582194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89" y="2211388"/>
            <a:ext cx="2284411" cy="3580606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963989" y="3886994"/>
            <a:ext cx="182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Magma</a:t>
            </a:r>
            <a:endParaRPr lang="en-US" sz="2400" b="1" dirty="0"/>
          </a:p>
        </p:txBody>
      </p:sp>
      <p:sp>
        <p:nvSpPr>
          <p:cNvPr id="11" name="TextBox 10"/>
          <p:cNvSpPr txBox="1"/>
          <p:nvPr/>
        </p:nvSpPr>
        <p:spPr>
          <a:xfrm rot="16200000">
            <a:off x="1833826" y="3398941"/>
            <a:ext cx="21468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Metamorphic rock</a:t>
            </a:r>
            <a:endParaRPr lang="en-US" sz="2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7789" y="2525574"/>
            <a:ext cx="1956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Parent Rock</a:t>
            </a:r>
            <a:endParaRPr lang="en-US" sz="2800" b="1" dirty="0"/>
          </a:p>
        </p:txBody>
      </p:sp>
      <p:sp>
        <p:nvSpPr>
          <p:cNvPr id="13" name="Rectangle 12"/>
          <p:cNvSpPr/>
          <p:nvPr/>
        </p:nvSpPr>
        <p:spPr>
          <a:xfrm>
            <a:off x="5487989" y="2209800"/>
            <a:ext cx="1294606" cy="3582194"/>
          </a:xfrm>
          <a:prstGeom prst="rect">
            <a:avLst/>
          </a:prstGeom>
          <a:solidFill>
            <a:srgbClr val="0000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 rot="16200000">
            <a:off x="5224223" y="3387967"/>
            <a:ext cx="21468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/>
              <a:t>Metamorphic rock</a:t>
            </a:r>
            <a:endParaRPr lang="en-US" sz="2000" b="1" dirty="0"/>
          </a:p>
        </p:txBody>
      </p:sp>
      <p:sp>
        <p:nvSpPr>
          <p:cNvPr id="16" name="Rectangle 15"/>
          <p:cNvSpPr/>
          <p:nvPr/>
        </p:nvSpPr>
        <p:spPr>
          <a:xfrm>
            <a:off x="6783389" y="2210594"/>
            <a:ext cx="2284411" cy="3580606"/>
          </a:xfrm>
          <a:prstGeom prst="rect">
            <a:avLst/>
          </a:prstGeom>
          <a:solidFill>
            <a:srgbClr val="FF66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TextBox 27"/>
          <p:cNvSpPr txBox="1"/>
          <p:nvPr/>
        </p:nvSpPr>
        <p:spPr>
          <a:xfrm>
            <a:off x="7110914" y="2416364"/>
            <a:ext cx="19568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/>
              <a:t>Parent Rock</a:t>
            </a:r>
            <a:endParaRPr lang="en-US" sz="2800" b="1" dirty="0"/>
          </a:p>
        </p:txBody>
      </p:sp>
      <p:cxnSp>
        <p:nvCxnSpPr>
          <p:cNvPr id="30" name="Straight Arrow Connector 29"/>
          <p:cNvCxnSpPr/>
          <p:nvPr/>
        </p:nvCxnSpPr>
        <p:spPr>
          <a:xfrm rot="5400000" flipH="1" flipV="1">
            <a:off x="3761114" y="3781892"/>
            <a:ext cx="2839383" cy="1588"/>
          </a:xfrm>
          <a:prstGeom prst="straightConnector1">
            <a:avLst/>
          </a:prstGeom>
          <a:ln w="57150" cmpd="sng">
            <a:solidFill>
              <a:schemeClr val="tx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1295401" y="6212413"/>
            <a:ext cx="8686799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100" b="1" dirty="0" smtClean="0">
                <a:solidFill>
                  <a:srgbClr val="FF0000"/>
                </a:solidFill>
              </a:rPr>
              <a:t>Parent rock changed to metamorphic rock</a:t>
            </a:r>
            <a:endParaRPr lang="en-US" sz="3100" b="1" dirty="0">
              <a:solidFill>
                <a:srgbClr val="FF0000"/>
              </a:solidFill>
            </a:endParaRPr>
          </a:p>
        </p:txBody>
      </p:sp>
      <p:cxnSp>
        <p:nvCxnSpPr>
          <p:cNvPr id="35" name="Straight Arrow Connector 34"/>
          <p:cNvCxnSpPr>
            <a:endCxn id="11" idx="1"/>
          </p:cNvCxnSpPr>
          <p:nvPr/>
        </p:nvCxnSpPr>
        <p:spPr>
          <a:xfrm rot="16200000" flipV="1">
            <a:off x="2474325" y="5105339"/>
            <a:ext cx="1539998" cy="674154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rot="5400000" flipH="1" flipV="1">
            <a:off x="5538958" y="5229459"/>
            <a:ext cx="1515783" cy="401699"/>
          </a:xfrm>
          <a:prstGeom prst="straightConnector1">
            <a:avLst/>
          </a:prstGeom>
          <a:ln w="76200" cmpd="sng"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rot="10800000">
            <a:off x="3126584" y="2286000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 rot="10800000">
            <a:off x="3124201" y="2438400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rot="10800000">
            <a:off x="3124201" y="2590800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/>
          <p:cNvCxnSpPr/>
          <p:nvPr/>
        </p:nvCxnSpPr>
        <p:spPr>
          <a:xfrm rot="10800000">
            <a:off x="3124201" y="2743200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 rot="10800000">
            <a:off x="3124201" y="2895600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 rot="10800000">
            <a:off x="3126584" y="304641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 rot="10800000">
            <a:off x="3124201" y="319881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/>
          <p:nvPr/>
        </p:nvCxnSpPr>
        <p:spPr>
          <a:xfrm rot="10800000">
            <a:off x="3124201" y="335121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rot="10800000">
            <a:off x="3124201" y="350361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rot="10800000">
            <a:off x="3124201" y="365601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rot="10800000">
            <a:off x="3126584" y="38100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/>
          <p:cNvCxnSpPr/>
          <p:nvPr/>
        </p:nvCxnSpPr>
        <p:spPr>
          <a:xfrm rot="10800000">
            <a:off x="3124201" y="39624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 rot="10800000">
            <a:off x="3124201" y="41148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 rot="10800000">
            <a:off x="3124201" y="42672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 rot="10800000">
            <a:off x="3124201" y="44196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 rot="10800000">
            <a:off x="3126584" y="457041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rot="10800000">
            <a:off x="3124201" y="472281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rot="10800000">
            <a:off x="3124201" y="487521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10800000">
            <a:off x="3124201" y="5029200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rot="10800000">
            <a:off x="3124201" y="5181600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 rot="10800000">
            <a:off x="3124201" y="5334000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 rot="10800000">
            <a:off x="3124201" y="5486400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rot="10800000">
            <a:off x="3124200" y="5638800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rot="10800000">
            <a:off x="5484017" y="25908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 rot="10800000">
            <a:off x="5484017" y="27432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/>
          <p:cNvCxnSpPr/>
          <p:nvPr/>
        </p:nvCxnSpPr>
        <p:spPr>
          <a:xfrm rot="10800000">
            <a:off x="5484017" y="28956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/>
          <p:cNvCxnSpPr/>
          <p:nvPr/>
        </p:nvCxnSpPr>
        <p:spPr>
          <a:xfrm rot="10800000">
            <a:off x="5486400" y="304641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10800000">
            <a:off x="5484017" y="319881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/>
          <p:cNvCxnSpPr/>
          <p:nvPr/>
        </p:nvCxnSpPr>
        <p:spPr>
          <a:xfrm rot="10800000">
            <a:off x="5484017" y="335121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/>
          <p:cNvCxnSpPr/>
          <p:nvPr/>
        </p:nvCxnSpPr>
        <p:spPr>
          <a:xfrm rot="10800000">
            <a:off x="5484017" y="350361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/>
          <p:cNvCxnSpPr/>
          <p:nvPr/>
        </p:nvCxnSpPr>
        <p:spPr>
          <a:xfrm rot="10800000">
            <a:off x="5484017" y="365601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/>
          <p:cNvCxnSpPr/>
          <p:nvPr/>
        </p:nvCxnSpPr>
        <p:spPr>
          <a:xfrm rot="10800000">
            <a:off x="5486400" y="381000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/>
          <p:cNvCxnSpPr/>
          <p:nvPr/>
        </p:nvCxnSpPr>
        <p:spPr>
          <a:xfrm rot="10800000">
            <a:off x="5484017" y="396240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/>
          <p:cNvCxnSpPr/>
          <p:nvPr/>
        </p:nvCxnSpPr>
        <p:spPr>
          <a:xfrm rot="10800000">
            <a:off x="5484017" y="411480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/>
          <p:cNvCxnSpPr/>
          <p:nvPr/>
        </p:nvCxnSpPr>
        <p:spPr>
          <a:xfrm rot="10800000">
            <a:off x="5484017" y="426720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/>
          <p:cNvCxnSpPr/>
          <p:nvPr/>
        </p:nvCxnSpPr>
        <p:spPr>
          <a:xfrm rot="10800000">
            <a:off x="5484017" y="4419602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/>
          <p:cNvCxnSpPr/>
          <p:nvPr/>
        </p:nvCxnSpPr>
        <p:spPr>
          <a:xfrm rot="10800000">
            <a:off x="5486400" y="4570413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rot="10800000">
            <a:off x="5484017" y="4722813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rot="10800000">
            <a:off x="5484017" y="4875213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rot="10800000">
            <a:off x="5484017" y="50292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rot="10800000">
            <a:off x="5484017" y="51816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rot="10800000">
            <a:off x="5484017" y="53340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 rot="10800000">
            <a:off x="5484017" y="54864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/>
          <p:cNvCxnSpPr/>
          <p:nvPr/>
        </p:nvCxnSpPr>
        <p:spPr>
          <a:xfrm rot="10800000">
            <a:off x="5484016" y="56388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rot="10800000">
            <a:off x="5488783" y="22860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rot="10800000">
            <a:off x="5486400" y="2438401"/>
            <a:ext cx="457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Regional Metamorphism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Colliding tectonic plates often result in mountain building.  The closer an area is to the boundary of the colliding plates, the greater the increase in temperature and pressure.</a:t>
            </a:r>
          </a:p>
          <a:p>
            <a:r>
              <a:rPr lang="en-US" dirty="0" smtClean="0"/>
              <a:t>The increase in temperature and pressure transforms older rocks to a series of metamorphic rocks.</a:t>
            </a:r>
          </a:p>
          <a:p>
            <a:r>
              <a:rPr lang="en-US" dirty="0" smtClean="0"/>
              <a:t>This is called Regional metamorphism, because it takes place over a large region of the earth. 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1143000"/>
          </a:xfrm>
        </p:spPr>
        <p:txBody>
          <a:bodyPr/>
          <a:lstStyle/>
          <a:p>
            <a:r>
              <a:rPr lang="en-US" dirty="0" smtClean="0"/>
              <a:t>Regional Metamorphism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066800"/>
            <a:ext cx="2895600" cy="57912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Regional Metamorphism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73200"/>
            <a:ext cx="8534400" cy="48514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773488"/>
            <a:ext cx="4487862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Textures of Metamorphic Rocks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 major types of textures </a:t>
            </a:r>
          </a:p>
          <a:p>
            <a:r>
              <a:rPr lang="en-US" dirty="0" smtClean="0"/>
              <a:t>Foliated </a:t>
            </a:r>
            <a:endParaRPr lang="en-US" dirty="0"/>
          </a:p>
          <a:p>
            <a:r>
              <a:rPr lang="en-US" dirty="0" smtClean="0"/>
              <a:t>Non-foliated </a:t>
            </a:r>
            <a:endParaRPr lang="en-US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0400" y="2133600"/>
            <a:ext cx="5991225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700</Words>
  <Application>Microsoft Macintosh PowerPoint</Application>
  <PresentationFormat>On-screen Show (4:3)</PresentationFormat>
  <Paragraphs>220</Paragraphs>
  <Slides>18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Metamorphic Rocks</vt:lpstr>
      <vt:lpstr>Metamorphic Rock</vt:lpstr>
      <vt:lpstr>Formation of Metamorphic Rock </vt:lpstr>
      <vt:lpstr>Contact Metamorphism</vt:lpstr>
      <vt:lpstr>Characteristics of Contact Metamorphism</vt:lpstr>
      <vt:lpstr>Regional Metamorphism</vt:lpstr>
      <vt:lpstr>Regional Metamorphism</vt:lpstr>
      <vt:lpstr>Regional Metamorphism</vt:lpstr>
      <vt:lpstr>Textures of Metamorphic Rocks</vt:lpstr>
      <vt:lpstr>Slide 10</vt:lpstr>
      <vt:lpstr>Banding vs Layering </vt:lpstr>
      <vt:lpstr>Which texture banding or layering?</vt:lpstr>
      <vt:lpstr>Which texture banding or layering?</vt:lpstr>
      <vt:lpstr>Foliated rocks </vt:lpstr>
      <vt:lpstr>Slide 15</vt:lpstr>
      <vt:lpstr>Slide 16</vt:lpstr>
      <vt:lpstr>Non-foliated metamorphic rocks </vt:lpstr>
      <vt:lpstr>Slide 18</vt:lpstr>
    </vt:vector>
  </TitlesOfParts>
  <Company/>
  <LinksUpToDate>false</LinksUpToDate>
  <SharedDoc>false</SharedDoc>
  <HyperlinksChanged>false</HyperlinksChanged>
  <AppVersion>12.0256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Metamorphic Rocks</dc:title>
  <dc:creator>Daniel Fanelli</dc:creator>
  <cp:lastModifiedBy>Daniel Fanelli</cp:lastModifiedBy>
  <cp:revision>3</cp:revision>
  <dcterms:created xsi:type="dcterms:W3CDTF">2011-11-01T12:46:57Z</dcterms:created>
  <dcterms:modified xsi:type="dcterms:W3CDTF">2011-11-01T14:31:13Z</dcterms:modified>
</cp:coreProperties>
</file>